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roxima Nova"/>
      <p:regular r:id="rId32"/>
      <p:bold r:id="rId33"/>
      <p:italic r:id="rId34"/>
      <p:boldItalic r:id="rId35"/>
    </p:embeddedFont>
    <p:embeddedFont>
      <p:font typeface="Roboto Mon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0" roundtripDataSignature="AMtx7mi1vnRq7G7/LnFOIWftd2LiDVwA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bold.fntdata"/><Relationship Id="rId10" Type="http://schemas.openxmlformats.org/officeDocument/2006/relationships/slide" Target="slides/slide5.xml"/><Relationship Id="rId32" Type="http://schemas.openxmlformats.org/officeDocument/2006/relationships/font" Target="fonts/ProximaNova-regular.fntdata"/><Relationship Id="rId13" Type="http://schemas.openxmlformats.org/officeDocument/2006/relationships/slide" Target="slides/slide8.xml"/><Relationship Id="rId35" Type="http://schemas.openxmlformats.org/officeDocument/2006/relationships/font" Target="fonts/ProximaNova-boldItalic.fntdata"/><Relationship Id="rId12" Type="http://schemas.openxmlformats.org/officeDocument/2006/relationships/slide" Target="slides/slide7.xml"/><Relationship Id="rId34" Type="http://schemas.openxmlformats.org/officeDocument/2006/relationships/font" Target="fonts/ProximaNova-italic.fntdata"/><Relationship Id="rId15" Type="http://schemas.openxmlformats.org/officeDocument/2006/relationships/slide" Target="slides/slide10.xml"/><Relationship Id="rId37" Type="http://schemas.openxmlformats.org/officeDocument/2006/relationships/font" Target="fonts/RobotoMono-bold.fntdata"/><Relationship Id="rId14" Type="http://schemas.openxmlformats.org/officeDocument/2006/relationships/slide" Target="slides/slide9.xml"/><Relationship Id="rId36" Type="http://schemas.openxmlformats.org/officeDocument/2006/relationships/font" Target="fonts/RobotoMono-regular.fntdata"/><Relationship Id="rId17" Type="http://schemas.openxmlformats.org/officeDocument/2006/relationships/slide" Target="slides/slide12.xml"/><Relationship Id="rId39" Type="http://schemas.openxmlformats.org/officeDocument/2006/relationships/font" Target="fonts/RobotoMono-boldItalic.fntdata"/><Relationship Id="rId16" Type="http://schemas.openxmlformats.org/officeDocument/2006/relationships/slide" Target="slides/slide11.xml"/><Relationship Id="rId38" Type="http://schemas.openxmlformats.org/officeDocument/2006/relationships/font" Target="fonts/RobotoMon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16161"/>
              </a:buClr>
              <a:buSzPts val="1800"/>
              <a:buFont typeface="Proxima Nova"/>
              <a:buChar char="-"/>
            </a:pPr>
            <a:r>
              <a:rPr b="1" lang="en" sz="1800">
                <a:solidFill>
                  <a:srgbClr val="616161"/>
                </a:solidFill>
                <a:latin typeface="Proxima Nova"/>
                <a:ea typeface="Proxima Nova"/>
                <a:cs typeface="Proxima Nova"/>
                <a:sym typeface="Proxima Nova"/>
              </a:rPr>
              <a:t>Reduced Latency</a:t>
            </a:r>
            <a:r>
              <a:rPr lang="en" sz="1800">
                <a:solidFill>
                  <a:srgbClr val="616161"/>
                </a:solidFill>
                <a:latin typeface="Proxima Nova"/>
                <a:ea typeface="Proxima Nova"/>
                <a:cs typeface="Proxima Nova"/>
                <a:sym typeface="Proxima Nova"/>
              </a:rPr>
              <a:t>: Users are connected to the nearest server, speeding up content retrieval.</a:t>
            </a:r>
            <a:endParaRPr sz="1800">
              <a:solidFill>
                <a:srgbClr val="616161"/>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16161"/>
              </a:buClr>
              <a:buSzPts val="1800"/>
              <a:buFont typeface="Proxima Nova"/>
              <a:buChar char="-"/>
            </a:pPr>
            <a:r>
              <a:rPr b="1" lang="en" sz="1800">
                <a:solidFill>
                  <a:srgbClr val="616161"/>
                </a:solidFill>
                <a:latin typeface="Proxima Nova"/>
                <a:ea typeface="Proxima Nova"/>
                <a:cs typeface="Proxima Nova"/>
                <a:sym typeface="Proxima Nova"/>
              </a:rPr>
              <a:t>Load Balancing</a:t>
            </a:r>
            <a:r>
              <a:rPr lang="en" sz="1800">
                <a:solidFill>
                  <a:srgbClr val="616161"/>
                </a:solidFill>
                <a:latin typeface="Proxima Nova"/>
                <a:ea typeface="Proxima Nova"/>
                <a:cs typeface="Proxima Nova"/>
                <a:sym typeface="Proxima Nova"/>
              </a:rPr>
              <a:t>: Traffic is automatically distributed among multiple servers based on proximity.</a:t>
            </a:r>
            <a:endParaRPr sz="1800">
              <a:solidFill>
                <a:srgbClr val="616161"/>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16161"/>
              </a:buClr>
              <a:buSzPts val="1800"/>
              <a:buFont typeface="Proxima Nova"/>
              <a:buChar char="-"/>
            </a:pPr>
            <a:r>
              <a:rPr b="1" lang="en" sz="1800">
                <a:solidFill>
                  <a:srgbClr val="616161"/>
                </a:solidFill>
                <a:latin typeface="Proxima Nova"/>
                <a:ea typeface="Proxima Nova"/>
                <a:cs typeface="Proxima Nova"/>
                <a:sym typeface="Proxima Nova"/>
              </a:rPr>
              <a:t>Improved Reliability</a:t>
            </a:r>
            <a:r>
              <a:rPr lang="en" sz="1800">
                <a:solidFill>
                  <a:srgbClr val="616161"/>
                </a:solidFill>
                <a:latin typeface="Proxima Nova"/>
                <a:ea typeface="Proxima Nova"/>
                <a:cs typeface="Proxima Nova"/>
                <a:sym typeface="Proxima Nova"/>
              </a:rPr>
              <a:t>: If one server fails, traffic is rerouted to the next available server without disruption.</a:t>
            </a:r>
            <a:endParaRPr sz="1800">
              <a:solidFill>
                <a:srgbClr val="616161"/>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16161"/>
              </a:buClr>
              <a:buSzPts val="1800"/>
              <a:buFont typeface="Proxima Nova"/>
              <a:buChar char="-"/>
            </a:pPr>
            <a:r>
              <a:rPr b="1" lang="en" sz="1800">
                <a:solidFill>
                  <a:srgbClr val="616161"/>
                </a:solidFill>
                <a:latin typeface="Proxima Nova"/>
                <a:ea typeface="Proxima Nova"/>
                <a:cs typeface="Proxima Nova"/>
                <a:sym typeface="Proxima Nova"/>
              </a:rPr>
              <a:t>Security</a:t>
            </a:r>
            <a:r>
              <a:rPr lang="en" sz="1800">
                <a:solidFill>
                  <a:srgbClr val="616161"/>
                </a:solidFill>
                <a:latin typeface="Proxima Nova"/>
                <a:ea typeface="Proxima Nova"/>
                <a:cs typeface="Proxima Nova"/>
                <a:sym typeface="Proxima Nova"/>
              </a:rPr>
              <a:t>: Prevent attacker for targeting a specific server or location</a:t>
            </a:r>
            <a:endParaRPr sz="1800">
              <a:solidFill>
                <a:srgbClr val="616161"/>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16161"/>
              </a:buClr>
              <a:buSzPts val="1800"/>
              <a:buFont typeface="Proxima Nova"/>
              <a:buChar char="-"/>
            </a:pPr>
            <a:r>
              <a:rPr b="1" lang="en" sz="1800">
                <a:solidFill>
                  <a:srgbClr val="616161"/>
                </a:solidFill>
                <a:latin typeface="Proxima Nova"/>
                <a:ea typeface="Proxima Nova"/>
                <a:cs typeface="Proxima Nova"/>
                <a:sym typeface="Proxima Nova"/>
              </a:rPr>
              <a:t>Efficient Routing</a:t>
            </a:r>
            <a:r>
              <a:rPr lang="en" sz="1800">
                <a:solidFill>
                  <a:srgbClr val="616161"/>
                </a:solidFill>
                <a:latin typeface="Proxima Nova"/>
                <a:ea typeface="Proxima Nova"/>
                <a:cs typeface="Proxima Nova"/>
                <a:sym typeface="Proxima Nova"/>
              </a:rPr>
              <a:t>: Traffic route to the nearest server based on network topology, not physical distance.</a:t>
            </a:r>
            <a:endParaRPr sz="1800">
              <a:solidFill>
                <a:srgbClr val="616161"/>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16161"/>
              </a:buClr>
              <a:buSzPts val="1800"/>
              <a:buFont typeface="Proxima Nova"/>
              <a:buChar char="-"/>
            </a:pPr>
            <a:r>
              <a:rPr b="1" lang="en" sz="1800">
                <a:solidFill>
                  <a:srgbClr val="616161"/>
                </a:solidFill>
                <a:latin typeface="Proxima Nova"/>
                <a:ea typeface="Proxima Nova"/>
                <a:cs typeface="Proxima Nova"/>
                <a:sym typeface="Proxima Nova"/>
              </a:rPr>
              <a:t>Scalable Traffic Management</a:t>
            </a:r>
            <a:r>
              <a:rPr lang="en" sz="1800">
                <a:solidFill>
                  <a:srgbClr val="616161"/>
                </a:solidFill>
                <a:latin typeface="Proxima Nova"/>
                <a:ea typeface="Proxima Nova"/>
                <a:cs typeface="Proxima Nova"/>
                <a:sym typeface="Proxima Nova"/>
              </a:rPr>
              <a:t>: Distributes traffic evenly across servers worldwide, improving scalability without overloading specific locations.</a:t>
            </a:r>
            <a:endParaRPr sz="1800">
              <a:solidFill>
                <a:srgbClr val="616161"/>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16161"/>
              </a:buClr>
              <a:buSzPts val="1800"/>
              <a:buFont typeface="Proxima Nova"/>
              <a:buChar char="-"/>
            </a:pPr>
            <a:r>
              <a:rPr b="1" lang="en" sz="1800">
                <a:solidFill>
                  <a:srgbClr val="616161"/>
                </a:solidFill>
                <a:latin typeface="Proxima Nova"/>
                <a:ea typeface="Proxima Nova"/>
                <a:cs typeface="Proxima Nova"/>
                <a:sym typeface="Proxima Nova"/>
              </a:rPr>
              <a:t>Redundancy</a:t>
            </a:r>
            <a:r>
              <a:rPr lang="en" sz="1800">
                <a:solidFill>
                  <a:srgbClr val="616161"/>
                </a:solidFill>
                <a:latin typeface="Proxima Nova"/>
                <a:ea typeface="Proxima Nova"/>
                <a:cs typeface="Proxima Nova"/>
                <a:sym typeface="Proxima Nova"/>
              </a:rPr>
              <a:t>: Traffic is routed to available servers even during network outages or server failures, improving overall reliability.</a:t>
            </a:r>
            <a:endParaRPr sz="1400">
              <a:solidFill>
                <a:srgbClr val="202729"/>
              </a:solidFill>
              <a:latin typeface="Proxima Nova"/>
              <a:ea typeface="Proxima Nova"/>
              <a:cs typeface="Proxima Nova"/>
              <a:sym typeface="Proxima Nov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rgbClr val="202729"/>
              </a:buClr>
              <a:buSzPts val="1100"/>
              <a:buFont typeface="Arial"/>
              <a:buNone/>
            </a:pPr>
            <a:r>
              <a:rPr lang="en" sz="1400">
                <a:solidFill>
                  <a:srgbClr val="202729"/>
                </a:solidFill>
                <a:latin typeface="Proxima Nova"/>
                <a:ea typeface="Proxima Nova"/>
                <a:cs typeface="Proxima Nova"/>
                <a:sym typeface="Proxima Nova"/>
              </a:rPr>
              <a:t> Egress traffic refers to the outbound data sent from servers to clients. Unlike ingress traffic, which benefits from anycast routing to the nearest server, egress traffic presents several unique challenges for CDNs, as highlighted in the article. These challenges include:</a:t>
            </a:r>
            <a:endParaRPr sz="1400">
              <a:solidFill>
                <a:srgbClr val="202729"/>
              </a:solidFill>
              <a:latin typeface="Proxima Nova"/>
              <a:ea typeface="Proxima Nova"/>
              <a:cs typeface="Proxima Nova"/>
              <a:sym typeface="Proxima Nova"/>
            </a:endParaRPr>
          </a:p>
          <a:p>
            <a:pPr indent="-317500" lvl="0" marL="457200" rtl="0" algn="l">
              <a:lnSpc>
                <a:spcPct val="115000"/>
              </a:lnSpc>
              <a:spcBef>
                <a:spcPts val="1200"/>
              </a:spcBef>
              <a:spcAft>
                <a:spcPts val="0"/>
              </a:spcAft>
              <a:buClr>
                <a:srgbClr val="202729"/>
              </a:buClr>
              <a:buSzPts val="1400"/>
              <a:buFont typeface="Proxima Nova"/>
              <a:buAutoNum type="arabicPeriod"/>
            </a:pPr>
            <a:r>
              <a:rPr b="1" lang="en" sz="1400">
                <a:solidFill>
                  <a:srgbClr val="202729"/>
                </a:solidFill>
                <a:latin typeface="Proxima Nova"/>
                <a:ea typeface="Proxima Nova"/>
                <a:cs typeface="Proxima Nova"/>
                <a:sym typeface="Proxima Nova"/>
              </a:rPr>
              <a:t>Egress Traffic Requires Unicast IPs:</a:t>
            </a:r>
            <a:br>
              <a:rPr b="1" lang="en" sz="1400">
                <a:solidFill>
                  <a:srgbClr val="202729"/>
                </a:solidFill>
                <a:latin typeface="Proxima Nova"/>
                <a:ea typeface="Proxima Nova"/>
                <a:cs typeface="Proxima Nova"/>
                <a:sym typeface="Proxima Nova"/>
              </a:rPr>
            </a:br>
            <a:endParaRPr b="1"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b="1" lang="en" sz="1400">
                <a:solidFill>
                  <a:srgbClr val="202729"/>
                </a:solidFill>
                <a:latin typeface="Proxima Nova"/>
                <a:ea typeface="Proxima Nova"/>
                <a:cs typeface="Proxima Nova"/>
                <a:sym typeface="Proxima Nova"/>
              </a:rPr>
              <a:t>Anycast</a:t>
            </a:r>
            <a:r>
              <a:rPr lang="en" sz="1400">
                <a:solidFill>
                  <a:srgbClr val="202729"/>
                </a:solidFill>
                <a:latin typeface="Proxima Nova"/>
                <a:ea typeface="Proxima Nova"/>
                <a:cs typeface="Proxima Nova"/>
                <a:sym typeface="Proxima Nova"/>
              </a:rPr>
              <a:t> is not suitable for egress traffic because it can’t guarantee that return packets reach the right server.</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Unlike ingress traffic, which is routed to the nearest server via anycast, </a:t>
            </a:r>
            <a:r>
              <a:rPr b="1" lang="en" sz="1400">
                <a:solidFill>
                  <a:srgbClr val="202729"/>
                </a:solidFill>
                <a:latin typeface="Proxima Nova"/>
                <a:ea typeface="Proxima Nova"/>
                <a:cs typeface="Proxima Nova"/>
                <a:sym typeface="Proxima Nova"/>
              </a:rPr>
              <a:t>egress traffic</a:t>
            </a:r>
            <a:r>
              <a:rPr lang="en" sz="1400">
                <a:solidFill>
                  <a:srgbClr val="202729"/>
                </a:solidFill>
                <a:latin typeface="Proxima Nova"/>
                <a:ea typeface="Proxima Nova"/>
                <a:cs typeface="Proxima Nova"/>
                <a:sym typeface="Proxima Nova"/>
              </a:rPr>
              <a:t> (such as server-initiated connections) requires </a:t>
            </a:r>
            <a:r>
              <a:rPr b="1" lang="en" sz="1400">
                <a:solidFill>
                  <a:srgbClr val="202729"/>
                </a:solidFill>
                <a:latin typeface="Proxima Nova"/>
                <a:ea typeface="Proxima Nova"/>
                <a:cs typeface="Proxima Nova"/>
                <a:sym typeface="Proxima Nova"/>
              </a:rPr>
              <a:t>unicast IPs</a:t>
            </a:r>
            <a:r>
              <a:rPr lang="en" sz="1400">
                <a:solidFill>
                  <a:srgbClr val="202729"/>
                </a:solidFill>
                <a:latin typeface="Proxima Nova"/>
                <a:ea typeface="Proxima Nova"/>
                <a:cs typeface="Proxima Nova"/>
                <a:sym typeface="Proxima Nova"/>
              </a:rPr>
              <a:t> to ensure that the data reaches the correct server.</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The problem is that </a:t>
            </a:r>
            <a:r>
              <a:rPr b="1" lang="en" sz="1400">
                <a:solidFill>
                  <a:srgbClr val="202729"/>
                </a:solidFill>
                <a:latin typeface="Proxima Nova"/>
                <a:ea typeface="Proxima Nova"/>
                <a:cs typeface="Proxima Nova"/>
                <a:sym typeface="Proxima Nova"/>
              </a:rPr>
              <a:t>unicast IPs</a:t>
            </a:r>
            <a:r>
              <a:rPr lang="en" sz="1400">
                <a:solidFill>
                  <a:srgbClr val="202729"/>
                </a:solidFill>
                <a:latin typeface="Proxima Nova"/>
                <a:ea typeface="Proxima Nova"/>
                <a:cs typeface="Proxima Nova"/>
                <a:sym typeface="Proxima Nova"/>
              </a:rPr>
              <a:t> need to be unique and manually allocated to each server, causing a need for additional IP addresses, especially as server count grows.</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02729"/>
              </a:buClr>
              <a:buSzPts val="1400"/>
              <a:buFont typeface="Proxima Nova"/>
              <a:buAutoNum type="arabicPeriod"/>
            </a:pPr>
            <a:r>
              <a:rPr b="1" lang="en" sz="1400">
                <a:solidFill>
                  <a:srgbClr val="202729"/>
                </a:solidFill>
                <a:latin typeface="Proxima Nova"/>
                <a:ea typeface="Proxima Nova"/>
                <a:cs typeface="Proxima Nova"/>
                <a:sym typeface="Proxima Nova"/>
              </a:rPr>
              <a:t>IPv4 Address Exhaustion:</a:t>
            </a:r>
            <a:br>
              <a:rPr b="1" lang="en" sz="1400">
                <a:solidFill>
                  <a:srgbClr val="202729"/>
                </a:solidFill>
                <a:latin typeface="Proxima Nova"/>
                <a:ea typeface="Proxima Nova"/>
                <a:cs typeface="Proxima Nova"/>
                <a:sym typeface="Proxima Nova"/>
              </a:rPr>
            </a:br>
            <a:endParaRPr b="1"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The growing need for </a:t>
            </a:r>
            <a:r>
              <a:rPr b="1" lang="en" sz="1400">
                <a:solidFill>
                  <a:srgbClr val="202729"/>
                </a:solidFill>
                <a:latin typeface="Proxima Nova"/>
                <a:ea typeface="Proxima Nova"/>
                <a:cs typeface="Proxima Nova"/>
                <a:sym typeface="Proxima Nova"/>
              </a:rPr>
              <a:t>unique egress IPs</a:t>
            </a:r>
            <a:r>
              <a:rPr lang="en" sz="1400">
                <a:solidFill>
                  <a:srgbClr val="202729"/>
                </a:solidFill>
                <a:latin typeface="Proxima Nova"/>
                <a:ea typeface="Proxima Nova"/>
                <a:cs typeface="Proxima Nova"/>
                <a:sym typeface="Proxima Nova"/>
              </a:rPr>
              <a:t> exacerbates the ongoing </a:t>
            </a:r>
            <a:r>
              <a:rPr b="1" lang="en" sz="1400">
                <a:solidFill>
                  <a:srgbClr val="202729"/>
                </a:solidFill>
                <a:latin typeface="Proxima Nova"/>
                <a:ea typeface="Proxima Nova"/>
                <a:cs typeface="Proxima Nova"/>
                <a:sym typeface="Proxima Nova"/>
              </a:rPr>
              <a:t>IPv4 exhaustion</a:t>
            </a:r>
            <a:r>
              <a:rPr lang="en" sz="1400">
                <a:solidFill>
                  <a:srgbClr val="202729"/>
                </a:solidFill>
                <a:latin typeface="Proxima Nova"/>
                <a:ea typeface="Proxima Nova"/>
                <a:cs typeface="Proxima Nova"/>
                <a:sym typeface="Proxima Nova"/>
              </a:rPr>
              <a:t> issue.</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For each server initiating outbound connections, a separate IPv4 address is typically required. However, the pool of available IPv4 addresses is limited, and this scarcity increases the cost of maintaining a large number of servers that each require their own egress IP.</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02729"/>
              </a:buClr>
              <a:buSzPts val="1400"/>
              <a:buFont typeface="Proxima Nova"/>
              <a:buAutoNum type="arabicPeriod"/>
            </a:pPr>
            <a:r>
              <a:rPr b="1" lang="en" sz="1400">
                <a:solidFill>
                  <a:srgbClr val="202729"/>
                </a:solidFill>
                <a:latin typeface="Proxima Nova"/>
                <a:ea typeface="Proxima Nova"/>
                <a:cs typeface="Proxima Nova"/>
                <a:sym typeface="Proxima Nova"/>
              </a:rPr>
              <a:t>Cost of IP Address Management:</a:t>
            </a:r>
            <a:br>
              <a:rPr b="1" lang="en" sz="1400">
                <a:solidFill>
                  <a:srgbClr val="202729"/>
                </a:solidFill>
                <a:latin typeface="Proxima Nova"/>
                <a:ea typeface="Proxima Nova"/>
                <a:cs typeface="Proxima Nova"/>
                <a:sym typeface="Proxima Nova"/>
              </a:rPr>
            </a:br>
            <a:endParaRPr b="1"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As the demand for </a:t>
            </a:r>
            <a:r>
              <a:rPr b="1" lang="en" sz="1400">
                <a:solidFill>
                  <a:srgbClr val="202729"/>
                </a:solidFill>
                <a:latin typeface="Proxima Nova"/>
                <a:ea typeface="Proxima Nova"/>
                <a:cs typeface="Proxima Nova"/>
                <a:sym typeface="Proxima Nova"/>
              </a:rPr>
              <a:t>multiple unicast IP addresses per server</a:t>
            </a:r>
            <a:r>
              <a:rPr lang="en" sz="1400">
                <a:solidFill>
                  <a:srgbClr val="202729"/>
                </a:solidFill>
                <a:latin typeface="Proxima Nova"/>
                <a:ea typeface="Proxima Nova"/>
                <a:cs typeface="Proxima Nova"/>
                <a:sym typeface="Proxima Nova"/>
              </a:rPr>
              <a:t> rises, the costs associated with managing and acquiring these addresses also increase.</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For CDNs with </a:t>
            </a:r>
            <a:r>
              <a:rPr b="1" lang="en" sz="1400">
                <a:solidFill>
                  <a:srgbClr val="202729"/>
                </a:solidFill>
                <a:latin typeface="Proxima Nova"/>
                <a:ea typeface="Proxima Nova"/>
                <a:cs typeface="Proxima Nova"/>
                <a:sym typeface="Proxima Nova"/>
              </a:rPr>
              <a:t>thousands of edge servers</a:t>
            </a:r>
            <a:r>
              <a:rPr lang="en" sz="1400">
                <a:solidFill>
                  <a:srgbClr val="202729"/>
                </a:solidFill>
                <a:latin typeface="Proxima Nova"/>
                <a:ea typeface="Proxima Nova"/>
                <a:cs typeface="Proxima Nova"/>
                <a:sym typeface="Proxima Nova"/>
              </a:rPr>
              <a:t>, the need to allocate and manage numerous egress IPs results in significant operational costs.</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02729"/>
              </a:buClr>
              <a:buSzPts val="1400"/>
              <a:buFont typeface="Proxima Nova"/>
              <a:buAutoNum type="arabicPeriod"/>
            </a:pPr>
            <a:r>
              <a:rPr b="1" lang="en" sz="1400">
                <a:solidFill>
                  <a:srgbClr val="202729"/>
                </a:solidFill>
                <a:latin typeface="Proxima Nova"/>
                <a:ea typeface="Proxima Nova"/>
                <a:cs typeface="Proxima Nova"/>
                <a:sym typeface="Proxima Nova"/>
              </a:rPr>
              <a:t>Geotagging and Localized IP Needs:</a:t>
            </a:r>
            <a:br>
              <a:rPr b="1" lang="en" sz="1400">
                <a:solidFill>
                  <a:srgbClr val="202729"/>
                </a:solidFill>
                <a:latin typeface="Proxima Nova"/>
                <a:ea typeface="Proxima Nova"/>
                <a:cs typeface="Proxima Nova"/>
                <a:sym typeface="Proxima Nova"/>
              </a:rPr>
            </a:br>
            <a:endParaRPr b="1"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Certain services and applications depend on </a:t>
            </a:r>
            <a:r>
              <a:rPr b="1" lang="en" sz="1400">
                <a:solidFill>
                  <a:srgbClr val="202729"/>
                </a:solidFill>
                <a:latin typeface="Proxima Nova"/>
                <a:ea typeface="Proxima Nova"/>
                <a:cs typeface="Proxima Nova"/>
                <a:sym typeface="Proxima Nova"/>
              </a:rPr>
              <a:t>geotagging</a:t>
            </a:r>
            <a:r>
              <a:rPr lang="en" sz="1400">
                <a:solidFill>
                  <a:srgbClr val="202729"/>
                </a:solidFill>
                <a:latin typeface="Proxima Nova"/>
                <a:ea typeface="Proxima Nova"/>
                <a:cs typeface="Proxima Nova"/>
                <a:sym typeface="Proxima Nova"/>
              </a:rPr>
              <a:t> based on IP addresses (such as regional compliance or location-based content delivery).</a:t>
            </a:r>
            <a:br>
              <a:rPr lang="en" sz="1400">
                <a:solidFill>
                  <a:srgbClr val="202729"/>
                </a:solidFill>
                <a:latin typeface="Proxima Nova"/>
                <a:ea typeface="Proxima Nova"/>
                <a:cs typeface="Proxima Nova"/>
                <a:sym typeface="Proxima Nova"/>
              </a:rPr>
            </a:br>
            <a:endParaRPr sz="1400">
              <a:solidFill>
                <a:srgbClr val="202729"/>
              </a:solidFill>
              <a:latin typeface="Proxima Nova"/>
              <a:ea typeface="Proxima Nova"/>
              <a:cs typeface="Proxima Nova"/>
              <a:sym typeface="Proxima Nova"/>
            </a:endParaRPr>
          </a:p>
          <a:p>
            <a:pPr indent="-317500" lvl="1" marL="914400" rtl="0" algn="l">
              <a:lnSpc>
                <a:spcPct val="115000"/>
              </a:lnSpc>
              <a:spcBef>
                <a:spcPts val="0"/>
              </a:spcBef>
              <a:spcAft>
                <a:spcPts val="0"/>
              </a:spcAft>
              <a:buClr>
                <a:srgbClr val="202729"/>
              </a:buClr>
              <a:buSzPts val="1400"/>
              <a:buFont typeface="Proxima Nova"/>
              <a:buChar char="○"/>
            </a:pPr>
            <a:r>
              <a:rPr lang="en" sz="1400">
                <a:solidFill>
                  <a:srgbClr val="202729"/>
                </a:solidFill>
                <a:latin typeface="Proxima Nova"/>
                <a:ea typeface="Proxima Nova"/>
                <a:cs typeface="Proxima Nova"/>
                <a:sym typeface="Proxima Nova"/>
              </a:rPr>
              <a:t>To meet these demands, </a:t>
            </a:r>
            <a:r>
              <a:rPr b="1" lang="en" sz="1400">
                <a:solidFill>
                  <a:srgbClr val="202729"/>
                </a:solidFill>
                <a:latin typeface="Proxima Nova"/>
                <a:ea typeface="Proxima Nova"/>
                <a:cs typeface="Proxima Nova"/>
                <a:sym typeface="Proxima Nova"/>
              </a:rPr>
              <a:t>multiple egress IPs</a:t>
            </a:r>
            <a:r>
              <a:rPr lang="en" sz="1400">
                <a:solidFill>
                  <a:srgbClr val="202729"/>
                </a:solidFill>
                <a:latin typeface="Proxima Nova"/>
                <a:ea typeface="Proxima Nova"/>
                <a:cs typeface="Proxima Nova"/>
                <a:sym typeface="Proxima Nova"/>
              </a:rPr>
              <a:t> are needed for different geographical locations. This requirement introduces further complexity and overhead in managing IP assignments.</a:t>
            </a:r>
            <a:endParaRPr sz="1400">
              <a:solidFill>
                <a:srgbClr val="202729"/>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202729"/>
              </a:buClr>
              <a:buSzPts val="1400"/>
              <a:buFont typeface="Proxima Nova"/>
              <a:buAutoNum type="arabicPeriod"/>
            </a:pPr>
            <a:r>
              <a:rPr b="1" lang="en" sz="1400">
                <a:solidFill>
                  <a:srgbClr val="202729"/>
                </a:solidFill>
                <a:latin typeface="Proxima Nova"/>
                <a:ea typeface="Proxima Nova"/>
                <a:cs typeface="Proxima Nova"/>
                <a:sym typeface="Proxima Nova"/>
              </a:rPr>
              <a:t>IPv4 Scarcity</a:t>
            </a:r>
            <a:r>
              <a:rPr lang="en" sz="1400">
                <a:solidFill>
                  <a:srgbClr val="202729"/>
                </a:solidFill>
                <a:latin typeface="Proxima Nova"/>
                <a:ea typeface="Proxima Nova"/>
                <a:cs typeface="Proxima Nova"/>
                <a:sym typeface="Proxima Nova"/>
              </a:rPr>
              <a:t>: The need for many egress IPs increases pressure on the limited IPv4 space, driving up costs and complicating IP management.</a:t>
            </a:r>
            <a:endParaRPr sz="1400">
              <a:solidFill>
                <a:srgbClr val="202729"/>
              </a:solidFill>
              <a:latin typeface="Proxima Nova"/>
              <a:ea typeface="Proxima Nova"/>
              <a:cs typeface="Proxima Nova"/>
              <a:sym typeface="Proxima Nova"/>
            </a:endParaRPr>
          </a:p>
          <a:p>
            <a:pPr indent="0" lvl="0" marL="457200" rtl="0" algn="l">
              <a:lnSpc>
                <a:spcPct val="115000"/>
              </a:lnSpc>
              <a:spcBef>
                <a:spcPts val="1200"/>
              </a:spcBef>
              <a:spcAft>
                <a:spcPts val="0"/>
              </a:spcAft>
              <a:buSzPts val="1100"/>
              <a:buNone/>
            </a:pPr>
            <a:r>
              <a:t/>
            </a:r>
            <a:endParaRPr sz="1400">
              <a:solidFill>
                <a:srgbClr val="202729"/>
              </a:solidFill>
              <a:latin typeface="Proxima Nova"/>
              <a:ea typeface="Proxima Nova"/>
              <a:cs typeface="Proxima Nova"/>
              <a:sym typeface="Proxima Nova"/>
            </a:endParaRPr>
          </a:p>
          <a:p>
            <a:pPr indent="-317500" lvl="0" marL="457200" rtl="0" algn="l">
              <a:lnSpc>
                <a:spcPct val="115000"/>
              </a:lnSpc>
              <a:spcBef>
                <a:spcPts val="1200"/>
              </a:spcBef>
              <a:spcAft>
                <a:spcPts val="0"/>
              </a:spcAft>
              <a:buClr>
                <a:srgbClr val="202729"/>
              </a:buClr>
              <a:buSzPts val="1400"/>
              <a:buFont typeface="Proxima Nova"/>
              <a:buAutoNum type="arabicPeriod"/>
            </a:pPr>
            <a:r>
              <a:rPr b="1" lang="en" sz="1400">
                <a:solidFill>
                  <a:srgbClr val="202729"/>
                </a:solidFill>
                <a:latin typeface="Proxima Nova"/>
                <a:ea typeface="Proxima Nova"/>
                <a:cs typeface="Proxima Nova"/>
                <a:sym typeface="Proxima Nova"/>
              </a:rPr>
              <a:t>Geotargeting Needs</a:t>
            </a:r>
            <a:r>
              <a:rPr lang="en" sz="1400">
                <a:solidFill>
                  <a:srgbClr val="202729"/>
                </a:solidFill>
                <a:latin typeface="Proxima Nova"/>
                <a:ea typeface="Proxima Nova"/>
                <a:cs typeface="Proxima Nova"/>
                <a:sym typeface="Proxima Nova"/>
              </a:rPr>
              <a:t>: IP addresses need to be assigned by region to ensure compliance with geolocation-based services, adding to the complexity of egress traffic management.</a:t>
            </a:r>
            <a:endParaRPr sz="1400">
              <a:solidFill>
                <a:srgbClr val="202729"/>
              </a:solidFill>
              <a:latin typeface="Proxima Nova"/>
              <a:ea typeface="Proxima Nova"/>
              <a:cs typeface="Proxima Nova"/>
              <a:sym typeface="Proxima Nova"/>
            </a:endParaRPr>
          </a:p>
          <a:p>
            <a:pPr indent="0" lvl="0" marL="457200" rtl="0" algn="l">
              <a:lnSpc>
                <a:spcPct val="115000"/>
              </a:lnSpc>
              <a:spcBef>
                <a:spcPts val="1200"/>
              </a:spcBef>
              <a:spcAft>
                <a:spcPts val="0"/>
              </a:spcAft>
              <a:buSzPts val="1100"/>
              <a:buNone/>
            </a:pPr>
            <a:r>
              <a:t/>
            </a:r>
            <a:endParaRPr sz="1400">
              <a:solidFill>
                <a:srgbClr val="202729"/>
              </a:solidFill>
              <a:latin typeface="Proxima Nova"/>
              <a:ea typeface="Proxima Nova"/>
              <a:cs typeface="Proxima Nova"/>
              <a:sym typeface="Proxima Nova"/>
            </a:endParaRPr>
          </a:p>
          <a:p>
            <a:pPr indent="-317500" lvl="0" marL="457200" rtl="0" algn="l">
              <a:lnSpc>
                <a:spcPct val="115000"/>
              </a:lnSpc>
              <a:spcBef>
                <a:spcPts val="1200"/>
              </a:spcBef>
              <a:spcAft>
                <a:spcPts val="0"/>
              </a:spcAft>
              <a:buClr>
                <a:srgbClr val="202729"/>
              </a:buClr>
              <a:buSzPts val="1400"/>
              <a:buFont typeface="Proxima Nova"/>
              <a:buAutoNum type="arabicPeriod"/>
            </a:pPr>
            <a:r>
              <a:rPr b="1" lang="en" sz="1400">
                <a:solidFill>
                  <a:srgbClr val="202729"/>
                </a:solidFill>
                <a:latin typeface="Proxima Nova"/>
                <a:ea typeface="Proxima Nova"/>
                <a:cs typeface="Proxima Nova"/>
                <a:sym typeface="Proxima Nova"/>
              </a:rPr>
              <a:t>Increased Costs</a:t>
            </a:r>
            <a:r>
              <a:rPr lang="en" sz="1400">
                <a:solidFill>
                  <a:srgbClr val="202729"/>
                </a:solidFill>
                <a:latin typeface="Proxima Nova"/>
                <a:ea typeface="Proxima Nova"/>
                <a:cs typeface="Proxima Nova"/>
                <a:sym typeface="Proxima Nova"/>
              </a:rPr>
              <a:t>: Acquiring and managing large numbers of unique IPs for egress traffic increases costs for service providers, especially as demand grows.</a:t>
            </a:r>
            <a:endParaRPr sz="1400">
              <a:solidFill>
                <a:srgbClr val="202729"/>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1"/>
              </a:buClr>
              <a:buSzPts val="1100"/>
              <a:buFont typeface="Arial"/>
              <a:buNone/>
            </a:pPr>
            <a:r>
              <a:t/>
            </a:r>
            <a:endParaRPr sz="14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SzPts val="1100"/>
              <a:buNone/>
            </a:pPr>
            <a:r>
              <a:t/>
            </a:r>
            <a:endParaRPr sz="1400">
              <a:solidFill>
                <a:srgbClr val="202729"/>
              </a:solidFill>
              <a:latin typeface="Proxima Nova"/>
              <a:ea typeface="Proxima Nova"/>
              <a:cs typeface="Proxima Nova"/>
              <a:sym typeface="Proxima Nova"/>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8"/>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8"/>
          <p:cNvSpPr txBox="1"/>
          <p:nvPr>
            <p:ph type="ctrTitle"/>
          </p:nvPr>
        </p:nvSpPr>
        <p:spPr>
          <a:xfrm>
            <a:off x="510450" y="1257300"/>
            <a:ext cx="8123100" cy="1588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2" name="Google Shape;12;p28"/>
          <p:cNvSpPr txBox="1"/>
          <p:nvPr>
            <p:ph idx="1" type="subTitle"/>
          </p:nvPr>
        </p:nvSpPr>
        <p:spPr>
          <a:xfrm>
            <a:off x="510450" y="3182313"/>
            <a:ext cx="8123100" cy="63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7"/>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7"/>
          <p:cNvSpPr txBox="1"/>
          <p:nvPr>
            <p:ph hasCustomPrompt="1" type="title"/>
          </p:nvPr>
        </p:nvSpPr>
        <p:spPr>
          <a:xfrm>
            <a:off x="311700" y="991475"/>
            <a:ext cx="8520600" cy="1917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51" name="Google Shape;51;p37"/>
          <p:cNvSpPr txBox="1"/>
          <p:nvPr>
            <p:ph idx="1" type="body"/>
          </p:nvPr>
        </p:nvSpPr>
        <p:spPr>
          <a:xfrm>
            <a:off x="311700" y="3071300"/>
            <a:ext cx="8520600" cy="901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2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cxnSp>
        <p:nvCxnSpPr>
          <p:cNvPr id="20" name="Google Shape;20;p30"/>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21" name="Google Shape;21;p30"/>
          <p:cNvSpPr txBox="1"/>
          <p:nvPr>
            <p:ph type="title"/>
          </p:nvPr>
        </p:nvSpPr>
        <p:spPr>
          <a:xfrm>
            <a:off x="510450" y="2057400"/>
            <a:ext cx="8123100" cy="77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2" name="Google Shape;2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3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3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3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34"/>
          <p:cNvSpPr txBox="1"/>
          <p:nvPr>
            <p:ph type="title"/>
          </p:nvPr>
        </p:nvSpPr>
        <p:spPr>
          <a:xfrm>
            <a:off x="490250" y="526350"/>
            <a:ext cx="57975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35"/>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35"/>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35"/>
          <p:cNvSpPr txBox="1"/>
          <p:nvPr>
            <p:ph type="title"/>
          </p:nvPr>
        </p:nvSpPr>
        <p:spPr>
          <a:xfrm>
            <a:off x="265500" y="1205825"/>
            <a:ext cx="4045200" cy="1509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35"/>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3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6"/>
          <p:cNvSpPr txBox="1"/>
          <p:nvPr>
            <p:ph idx="1" type="body"/>
          </p:nvPr>
        </p:nvSpPr>
        <p:spPr>
          <a:xfrm>
            <a:off x="311700" y="42368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None/>
              <a:defRPr sz="2100"/>
            </a:lvl1pPr>
          </a:lstStyle>
          <a:p/>
        </p:txBody>
      </p:sp>
      <p:sp>
        <p:nvSpPr>
          <p:cNvPr id="47" name="Google Shape;4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1pPr>
            <a:lvl2pPr lvl="1"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9pPr>
          </a:lstStyle>
          <a:p/>
        </p:txBody>
      </p:sp>
      <p:sp>
        <p:nvSpPr>
          <p:cNvPr id="7" name="Google Shape;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Proxima Nova"/>
              <a:buChar char="●"/>
              <a:defRPr b="0" i="0" sz="1800" u="none" cap="none" strike="noStrike">
                <a:solidFill>
                  <a:schemeClr val="accent3"/>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9pPr>
          </a:lstStyle>
          <a:p/>
        </p:txBody>
      </p:sp>
      <p:sp>
        <p:nvSpPr>
          <p:cNvPr id="8" name="Google Shape;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311700" y="315950"/>
            <a:ext cx="8520600" cy="26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Implementing Soft-Unicast to Solve IPv4/IPv6 Limitations for Egress Traffic in CDN Infrastructure</a:t>
            </a:r>
            <a:endParaRPr/>
          </a:p>
        </p:txBody>
      </p:sp>
      <p:sp>
        <p:nvSpPr>
          <p:cNvPr id="60" name="Google Shape;60;p1"/>
          <p:cNvSpPr txBox="1"/>
          <p:nvPr>
            <p:ph idx="1" type="subTitle"/>
          </p:nvPr>
        </p:nvSpPr>
        <p:spPr>
          <a:xfrm>
            <a:off x="311700" y="3511725"/>
            <a:ext cx="8520600" cy="14250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 sz="1800"/>
              <a:t>Saber Mesgari</a:t>
            </a:r>
            <a:endParaRPr b="1" sz="1800"/>
          </a:p>
          <a:p>
            <a:pPr indent="0" lvl="0" marL="0" rtl="0" algn="l">
              <a:lnSpc>
                <a:spcPct val="80000"/>
              </a:lnSpc>
              <a:spcBef>
                <a:spcPts val="0"/>
              </a:spcBef>
              <a:spcAft>
                <a:spcPts val="0"/>
              </a:spcAft>
              <a:buSzPts val="688"/>
              <a:buNone/>
            </a:pPr>
            <a:r>
              <a:t/>
            </a:r>
            <a:endParaRPr b="1" sz="1800"/>
          </a:p>
          <a:p>
            <a:pPr indent="0" lvl="0" marL="0" rtl="0" algn="l">
              <a:lnSpc>
                <a:spcPct val="80000"/>
              </a:lnSpc>
              <a:spcBef>
                <a:spcPts val="0"/>
              </a:spcBef>
              <a:spcAft>
                <a:spcPts val="0"/>
              </a:spcAft>
              <a:buSzPts val="688"/>
              <a:buNone/>
            </a:pPr>
            <a:r>
              <a:rPr b="1" lang="en" sz="1800"/>
              <a:t>CPO @ ArvanCloud</a:t>
            </a:r>
            <a:br>
              <a:rPr b="1" lang="en" sz="1800"/>
            </a:br>
            <a:br>
              <a:rPr b="1" lang="en" sz="1800"/>
            </a:br>
            <a:r>
              <a:rPr b="1" lang="en" sz="1800"/>
              <a:t>saber.mesgari@gmail.com</a:t>
            </a:r>
            <a:endParaRPr b="1"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Why using IPv6 cannot fix all problems?</a:t>
            </a:r>
            <a:endParaRPr/>
          </a:p>
        </p:txBody>
      </p:sp>
      <p:sp>
        <p:nvSpPr>
          <p:cNvPr id="118" name="Google Shape;118;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b="1" lang="en"/>
              <a:t>With IPv6</a:t>
            </a:r>
            <a:r>
              <a:rPr lang="en"/>
              <a:t>, still CDN providers need Dynamic Routing</a:t>
            </a:r>
            <a:endParaRPr/>
          </a:p>
          <a:p>
            <a:pPr indent="0" lvl="0" marL="457200" rtl="0" algn="l">
              <a:lnSpc>
                <a:spcPct val="115000"/>
              </a:lnSpc>
              <a:spcBef>
                <a:spcPts val="1200"/>
              </a:spcBef>
              <a:spcAft>
                <a:spcPts val="0"/>
              </a:spcAft>
              <a:buSzPts val="1800"/>
              <a:buNone/>
            </a:pPr>
            <a:r>
              <a:t/>
            </a:r>
            <a:endParaRPr/>
          </a:p>
          <a:p>
            <a:pPr indent="-342900" lvl="0" marL="457200" rtl="0" algn="l">
              <a:lnSpc>
                <a:spcPct val="115000"/>
              </a:lnSpc>
              <a:spcBef>
                <a:spcPts val="1200"/>
              </a:spcBef>
              <a:spcAft>
                <a:spcPts val="0"/>
              </a:spcAft>
              <a:buSzPts val="1800"/>
              <a:buChar char="-"/>
            </a:pPr>
            <a:r>
              <a:rPr lang="en"/>
              <a:t>Without Anycast in connection with origin servers, attacker can send DDoS attacks to a specific Data Center</a:t>
            </a:r>
            <a:endParaRPr/>
          </a:p>
          <a:p>
            <a:pPr indent="0" lvl="0" marL="457200" rtl="0" algn="l">
              <a:lnSpc>
                <a:spcPct val="115000"/>
              </a:lnSpc>
              <a:spcBef>
                <a:spcPts val="1200"/>
              </a:spcBef>
              <a:spcAft>
                <a:spcPts val="120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Benefits of Soft-Anycast for Egress Traffic</a:t>
            </a:r>
            <a:endParaRPr/>
          </a:p>
        </p:txBody>
      </p:sp>
      <p:sp>
        <p:nvSpPr>
          <p:cNvPr id="124" name="Google Shape;124;p11"/>
          <p:cNvSpPr txBox="1"/>
          <p:nvPr>
            <p:ph idx="1" type="body"/>
          </p:nvPr>
        </p:nvSpPr>
        <p:spPr>
          <a:xfrm>
            <a:off x="311700" y="1152475"/>
            <a:ext cx="8520600" cy="3091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95000"/>
              </a:lnSpc>
              <a:spcBef>
                <a:spcPts val="1200"/>
              </a:spcBef>
              <a:spcAft>
                <a:spcPts val="0"/>
              </a:spcAft>
              <a:buSzPts val="1800"/>
              <a:buChar char="-"/>
            </a:pPr>
            <a:r>
              <a:rPr b="1" lang="en"/>
              <a:t>Reduced Costs</a:t>
            </a:r>
            <a:r>
              <a:rPr lang="en"/>
              <a:t>:</a:t>
            </a:r>
            <a:endParaRPr/>
          </a:p>
          <a:p>
            <a:pPr indent="-342900" lvl="1" marL="914400" marR="0" rtl="0" algn="l">
              <a:lnSpc>
                <a:spcPct val="95000"/>
              </a:lnSpc>
              <a:spcBef>
                <a:spcPts val="0"/>
              </a:spcBef>
              <a:spcAft>
                <a:spcPts val="0"/>
              </a:spcAft>
              <a:buSzPts val="1800"/>
              <a:buChar char="-"/>
            </a:pPr>
            <a:r>
              <a:rPr lang="en" sz="1800"/>
              <a:t> Significantly lowers the operational cost of maintaining many egress IPs.</a:t>
            </a:r>
            <a:br>
              <a:rPr lang="en" sz="1800"/>
            </a:br>
            <a:endParaRPr sz="1800"/>
          </a:p>
          <a:p>
            <a:pPr indent="-342900" lvl="0" marL="457200" marR="0" rtl="0" algn="l">
              <a:lnSpc>
                <a:spcPct val="95000"/>
              </a:lnSpc>
              <a:spcBef>
                <a:spcPts val="0"/>
              </a:spcBef>
              <a:spcAft>
                <a:spcPts val="0"/>
              </a:spcAft>
              <a:buSzPts val="1800"/>
              <a:buChar char="-"/>
            </a:pPr>
            <a:r>
              <a:rPr b="1" lang="en"/>
              <a:t>Geotargeting Support</a:t>
            </a:r>
            <a:r>
              <a:rPr lang="en"/>
              <a:t>: </a:t>
            </a:r>
            <a:endParaRPr/>
          </a:p>
          <a:p>
            <a:pPr indent="-342900" lvl="1" marL="914400" marR="0" rtl="0" algn="l">
              <a:lnSpc>
                <a:spcPct val="95000"/>
              </a:lnSpc>
              <a:spcBef>
                <a:spcPts val="0"/>
              </a:spcBef>
              <a:spcAft>
                <a:spcPts val="0"/>
              </a:spcAft>
              <a:buSzPts val="1800"/>
              <a:buChar char="-"/>
            </a:pPr>
            <a:r>
              <a:rPr lang="en" sz="1800"/>
              <a:t>Continues to support regional IP needs for services like geofencing and compliance.</a:t>
            </a:r>
            <a:br>
              <a:rPr lang="en" sz="1800"/>
            </a:br>
            <a:endParaRPr sz="1800"/>
          </a:p>
          <a:p>
            <a:pPr indent="-342900" lvl="0" marL="457200" marR="0" rtl="0" algn="l">
              <a:lnSpc>
                <a:spcPct val="95000"/>
              </a:lnSpc>
              <a:spcBef>
                <a:spcPts val="0"/>
              </a:spcBef>
              <a:spcAft>
                <a:spcPts val="0"/>
              </a:spcAft>
              <a:buSzPts val="1800"/>
              <a:buChar char="-"/>
            </a:pPr>
            <a:r>
              <a:rPr b="1" lang="en"/>
              <a:t>Improved Reliability</a:t>
            </a:r>
            <a:r>
              <a:rPr lang="en"/>
              <a:t>: </a:t>
            </a:r>
            <a:endParaRPr/>
          </a:p>
          <a:p>
            <a:pPr indent="-317500" lvl="1" marL="914400" marR="0" rtl="0" algn="l">
              <a:lnSpc>
                <a:spcPct val="95000"/>
              </a:lnSpc>
              <a:spcBef>
                <a:spcPts val="0"/>
              </a:spcBef>
              <a:spcAft>
                <a:spcPts val="0"/>
              </a:spcAft>
              <a:buSzPts val="1400"/>
              <a:buChar char="-"/>
            </a:pPr>
            <a:r>
              <a:rPr lang="en" sz="1800"/>
              <a:t>Traffic is rerouted to the next available server if one fails, ensuring high availability without relying on multiple unicast IPs.</a:t>
            </a:r>
            <a:br>
              <a:rPr lang="en" sz="1800"/>
            </a:b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Methods for implementing Soft-Unicast</a:t>
            </a:r>
            <a:endParaRPr/>
          </a:p>
        </p:txBody>
      </p:sp>
      <p:sp>
        <p:nvSpPr>
          <p:cNvPr id="130" name="Google Shape;130;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b="1" lang="en"/>
              <a:t>IP Slicing for select the target datacenter</a:t>
            </a:r>
            <a:endParaRPr b="1"/>
          </a:p>
          <a:p>
            <a:pPr indent="-342900" lvl="1" marL="914400" rtl="0" algn="l">
              <a:lnSpc>
                <a:spcPct val="115000"/>
              </a:lnSpc>
              <a:spcBef>
                <a:spcPts val="0"/>
              </a:spcBef>
              <a:spcAft>
                <a:spcPts val="0"/>
              </a:spcAft>
              <a:buSzPts val="1800"/>
              <a:buChar char="-"/>
            </a:pPr>
            <a:r>
              <a:rPr lang="en" sz="1800"/>
              <a:t>Assign different IP to different datacenter</a:t>
            </a:r>
            <a:endParaRPr sz="1800"/>
          </a:p>
          <a:p>
            <a:pPr indent="-342900" lvl="1" marL="914400" rtl="0" algn="l">
              <a:lnSpc>
                <a:spcPct val="115000"/>
              </a:lnSpc>
              <a:spcBef>
                <a:spcPts val="0"/>
              </a:spcBef>
              <a:spcAft>
                <a:spcPts val="0"/>
              </a:spcAft>
              <a:buSzPts val="1800"/>
              <a:buChar char="-"/>
            </a:pPr>
            <a:r>
              <a:rPr lang="en" sz="1800"/>
              <a:t>Reroute received traffic from origin server to target datacenter</a:t>
            </a:r>
            <a:endParaRPr sz="1800"/>
          </a:p>
          <a:p>
            <a:pPr indent="0" lvl="0" marL="0" rtl="0" algn="l">
              <a:lnSpc>
                <a:spcPct val="115000"/>
              </a:lnSpc>
              <a:spcBef>
                <a:spcPts val="1200"/>
              </a:spcBef>
              <a:spcAft>
                <a:spcPts val="0"/>
              </a:spcAft>
              <a:buSzPts val="1800"/>
              <a:buNone/>
            </a:pPr>
            <a:r>
              <a:t/>
            </a:r>
            <a:endParaRPr/>
          </a:p>
          <a:p>
            <a:pPr indent="0" lvl="0" marL="457200" rtl="0" algn="l">
              <a:lnSpc>
                <a:spcPct val="115000"/>
              </a:lnSpc>
              <a:spcBef>
                <a:spcPts val="1200"/>
              </a:spcBef>
              <a:spcAft>
                <a:spcPts val="1200"/>
              </a:spcAft>
              <a:buSzPts val="1800"/>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IP Slicing</a:t>
            </a:r>
            <a:endParaRPr/>
          </a:p>
        </p:txBody>
      </p:sp>
      <p:sp>
        <p:nvSpPr>
          <p:cNvPr id="136" name="Google Shape;13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Advertise Same Range(/24) from all DC</a:t>
            </a:r>
            <a:br>
              <a:rPr lang="en"/>
            </a:br>
            <a:endParaRPr/>
          </a:p>
          <a:p>
            <a:pPr indent="-342900" lvl="0" marL="457200" rtl="0" algn="l">
              <a:lnSpc>
                <a:spcPct val="115000"/>
              </a:lnSpc>
              <a:spcBef>
                <a:spcPts val="0"/>
              </a:spcBef>
              <a:spcAft>
                <a:spcPts val="0"/>
              </a:spcAft>
              <a:buSzPts val="1800"/>
              <a:buChar char="-"/>
            </a:pPr>
            <a:r>
              <a:rPr lang="en"/>
              <a:t>Set a single /32 to each DC</a:t>
            </a:r>
            <a:endParaRPr/>
          </a:p>
          <a:p>
            <a:pPr indent="0" lvl="0" marL="457200" rtl="0" algn="l">
              <a:lnSpc>
                <a:spcPct val="115000"/>
              </a:lnSpc>
              <a:spcBef>
                <a:spcPts val="1200"/>
              </a:spcBef>
              <a:spcAft>
                <a:spcPts val="1200"/>
              </a:spcAft>
              <a:buSzPts val="1800"/>
              <a:buNone/>
            </a:pPr>
            <a:r>
              <a:t/>
            </a:r>
            <a:endParaRPr/>
          </a:p>
        </p:txBody>
      </p:sp>
      <p:pic>
        <p:nvPicPr>
          <p:cNvPr id="137" name="Google Shape;137;p13"/>
          <p:cNvPicPr preferRelativeResize="0"/>
          <p:nvPr/>
        </p:nvPicPr>
        <p:blipFill rotWithShape="1">
          <a:blip r:embed="rId3">
            <a:alphaModFix/>
          </a:blip>
          <a:srcRect b="0" l="0" r="0" t="0"/>
          <a:stretch/>
        </p:blipFill>
        <p:spPr>
          <a:xfrm>
            <a:off x="4982325" y="930225"/>
            <a:ext cx="3259875" cy="3736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Methods for implementing Soft-Unicast</a:t>
            </a:r>
            <a:endParaRPr/>
          </a:p>
        </p:txBody>
      </p:sp>
      <p:sp>
        <p:nvSpPr>
          <p:cNvPr id="143" name="Google Shape;143;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b="1" lang="en" sz="1800"/>
              <a:t>Port Slicing </a:t>
            </a:r>
            <a:endParaRPr b="1"/>
          </a:p>
          <a:p>
            <a:pPr indent="-342900" lvl="1" marL="914400" rtl="0" algn="l">
              <a:lnSpc>
                <a:spcPct val="115000"/>
              </a:lnSpc>
              <a:spcBef>
                <a:spcPts val="0"/>
              </a:spcBef>
              <a:spcAft>
                <a:spcPts val="0"/>
              </a:spcAft>
              <a:buSzPts val="1800"/>
              <a:buChar char="-"/>
            </a:pPr>
            <a:r>
              <a:rPr lang="en" sz="1800"/>
              <a:t>Assigning different port range to each group of servers</a:t>
            </a:r>
            <a:endParaRPr sz="1800"/>
          </a:p>
          <a:p>
            <a:pPr indent="-342900" lvl="1" marL="914400" rtl="0" algn="l">
              <a:lnSpc>
                <a:spcPct val="115000"/>
              </a:lnSpc>
              <a:spcBef>
                <a:spcPts val="0"/>
              </a:spcBef>
              <a:spcAft>
                <a:spcPts val="0"/>
              </a:spcAft>
              <a:buSzPts val="1800"/>
              <a:buChar char="-"/>
            </a:pPr>
            <a:r>
              <a:rPr lang="en" sz="1800"/>
              <a:t>Re-Route Replied traffic to corresponding servers with </a:t>
            </a:r>
            <a:endParaRPr sz="1800"/>
          </a:p>
          <a:p>
            <a:pPr indent="-342900" lvl="1" marL="914400" rtl="0" algn="l">
              <a:lnSpc>
                <a:spcPct val="115000"/>
              </a:lnSpc>
              <a:spcBef>
                <a:spcPts val="0"/>
              </a:spcBef>
              <a:spcAft>
                <a:spcPts val="0"/>
              </a:spcAft>
              <a:buSzPts val="1800"/>
              <a:buChar char="-"/>
            </a:pPr>
            <a:r>
              <a:rPr lang="en" sz="1800"/>
              <a:t>Each server is allocated a unique port range.</a:t>
            </a:r>
            <a:endParaRPr sz="1800"/>
          </a:p>
          <a:p>
            <a:pPr indent="-342900" lvl="1" marL="914400" rtl="0" algn="l">
              <a:lnSpc>
                <a:spcPct val="115000"/>
              </a:lnSpc>
              <a:spcBef>
                <a:spcPts val="0"/>
              </a:spcBef>
              <a:spcAft>
                <a:spcPts val="0"/>
              </a:spcAft>
              <a:buSzPts val="1800"/>
              <a:buChar char="-"/>
            </a:pPr>
            <a:r>
              <a:rPr lang="en" sz="1800"/>
              <a:t>Port ranges allow multiple servers to share the same IP, with traffic routed based on port.</a:t>
            </a:r>
            <a:endParaRPr sz="1800"/>
          </a:p>
          <a:p>
            <a:pPr indent="0" lvl="0" marL="914400" rtl="0" algn="l">
              <a:lnSpc>
                <a:spcPct val="115000"/>
              </a:lnSpc>
              <a:spcBef>
                <a:spcPts val="1200"/>
              </a:spcBef>
              <a:spcAft>
                <a:spcPts val="0"/>
              </a:spcAft>
              <a:buSzPts val="1800"/>
              <a:buNone/>
            </a:pPr>
            <a:r>
              <a:t/>
            </a:r>
            <a:endParaRPr b="1" sz="1800"/>
          </a:p>
          <a:p>
            <a:pPr indent="0" lvl="0" marL="457200" rtl="0" algn="l">
              <a:lnSpc>
                <a:spcPct val="115000"/>
              </a:lnSpc>
              <a:spcBef>
                <a:spcPts val="1200"/>
              </a:spcBef>
              <a:spcAft>
                <a:spcPts val="1200"/>
              </a:spcAft>
              <a:buSzPts val="1800"/>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Port Slicing for Servers inside of Datacenter</a:t>
            </a:r>
            <a:endParaRPr/>
          </a:p>
        </p:txBody>
      </p:sp>
      <p:pic>
        <p:nvPicPr>
          <p:cNvPr id="149" name="Google Shape;149;p15"/>
          <p:cNvPicPr preferRelativeResize="0"/>
          <p:nvPr/>
        </p:nvPicPr>
        <p:blipFill rotWithShape="1">
          <a:blip r:embed="rId3">
            <a:alphaModFix/>
          </a:blip>
          <a:srcRect b="0" l="0" r="0" t="0"/>
          <a:stretch/>
        </p:blipFill>
        <p:spPr>
          <a:xfrm>
            <a:off x="875500" y="1212150"/>
            <a:ext cx="6794150" cy="3571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Katran as a DSR Load Balancer</a:t>
            </a:r>
            <a:endParaRPr/>
          </a:p>
        </p:txBody>
      </p:sp>
      <p:sp>
        <p:nvSpPr>
          <p:cNvPr id="155" name="Google Shape;155;p16"/>
          <p:cNvSpPr txBox="1"/>
          <p:nvPr>
            <p:ph idx="1" type="body"/>
          </p:nvPr>
        </p:nvSpPr>
        <p:spPr>
          <a:xfrm>
            <a:off x="412025" y="108862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We can use any </a:t>
            </a:r>
            <a:r>
              <a:rPr b="1" lang="en"/>
              <a:t>DSR </a:t>
            </a:r>
            <a:r>
              <a:rPr lang="en"/>
              <a:t>Load Balancer to implement Soft-Unicast</a:t>
            </a:r>
            <a:endParaRPr/>
          </a:p>
          <a:p>
            <a:pPr indent="-342900" lvl="0" marL="457200" rtl="0" algn="l">
              <a:lnSpc>
                <a:spcPct val="115000"/>
              </a:lnSpc>
              <a:spcBef>
                <a:spcPts val="0"/>
              </a:spcBef>
              <a:spcAft>
                <a:spcPts val="0"/>
              </a:spcAft>
              <a:buSzPts val="1800"/>
              <a:buChar char="-"/>
            </a:pPr>
            <a:r>
              <a:rPr b="1" lang="en"/>
              <a:t>Katran </a:t>
            </a:r>
            <a:r>
              <a:rPr lang="en"/>
              <a:t>Introduced by </a:t>
            </a:r>
            <a:r>
              <a:rPr b="1" lang="en"/>
              <a:t>Meta</a:t>
            </a:r>
            <a:endParaRPr b="1"/>
          </a:p>
          <a:p>
            <a:pPr indent="-342900" lvl="0" marL="457200" rtl="0" algn="l">
              <a:lnSpc>
                <a:spcPct val="115000"/>
              </a:lnSpc>
              <a:spcBef>
                <a:spcPts val="0"/>
              </a:spcBef>
              <a:spcAft>
                <a:spcPts val="0"/>
              </a:spcAft>
              <a:buSzPts val="1800"/>
              <a:buChar char="-"/>
            </a:pPr>
            <a:r>
              <a:rPr lang="en"/>
              <a:t>Work as a DSR(Direct Server Response) L4 Load Balancer</a:t>
            </a:r>
            <a:endParaRPr/>
          </a:p>
          <a:p>
            <a:pPr indent="-342900" lvl="0" marL="457200" rtl="0" algn="l">
              <a:lnSpc>
                <a:spcPct val="115000"/>
              </a:lnSpc>
              <a:spcBef>
                <a:spcPts val="0"/>
              </a:spcBef>
              <a:spcAft>
                <a:spcPts val="0"/>
              </a:spcAft>
              <a:buSzPts val="1800"/>
              <a:buChar char="-"/>
            </a:pPr>
            <a:r>
              <a:rPr lang="en"/>
              <a:t>High Performance and Scalable LB Solution</a:t>
            </a:r>
            <a:endParaRPr/>
          </a:p>
          <a:p>
            <a:pPr indent="-342900" lvl="0" marL="457200" rtl="0" algn="l">
              <a:lnSpc>
                <a:spcPct val="115000"/>
              </a:lnSpc>
              <a:spcBef>
                <a:spcPts val="0"/>
              </a:spcBef>
              <a:spcAft>
                <a:spcPts val="0"/>
              </a:spcAft>
              <a:buSzPts val="1800"/>
              <a:buChar char="-"/>
            </a:pPr>
            <a:r>
              <a:rPr lang="en"/>
              <a:t>Works on a L3 Network</a:t>
            </a:r>
            <a:endParaRPr/>
          </a:p>
        </p:txBody>
      </p:sp>
      <p:pic>
        <p:nvPicPr>
          <p:cNvPr id="156" name="Google Shape;156;p16"/>
          <p:cNvPicPr preferRelativeResize="0"/>
          <p:nvPr/>
        </p:nvPicPr>
        <p:blipFill rotWithShape="1">
          <a:blip r:embed="rId3">
            <a:alphaModFix/>
          </a:blip>
          <a:srcRect b="0" l="0" r="0" t="0"/>
          <a:stretch/>
        </p:blipFill>
        <p:spPr>
          <a:xfrm>
            <a:off x="4038100" y="2489550"/>
            <a:ext cx="4794199" cy="2495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Dynamic Port Management</a:t>
            </a:r>
            <a:endParaRPr/>
          </a:p>
        </p:txBody>
      </p:sp>
      <p:sp>
        <p:nvSpPr>
          <p:cNvPr id="162" name="Google Shape;162;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lang="en"/>
              <a:t>As the infrastructure grows, Our Load Balancer must dynamically assign port ranges to new servers.</a:t>
            </a:r>
            <a:endParaRPr/>
          </a:p>
          <a:p>
            <a:pPr indent="0" lvl="0" marL="457200" marR="0" rtl="0" algn="l">
              <a:lnSpc>
                <a:spcPct val="115000"/>
              </a:lnSpc>
              <a:spcBef>
                <a:spcPts val="1200"/>
              </a:spcBef>
              <a:spcAft>
                <a:spcPts val="0"/>
              </a:spcAft>
              <a:buSzPts val="1800"/>
              <a:buNone/>
            </a:pPr>
            <a:r>
              <a:t/>
            </a:r>
            <a:endParaRPr/>
          </a:p>
          <a:p>
            <a:pPr indent="-342900" lvl="0" marL="457200" marR="0" rtl="0" algn="l">
              <a:lnSpc>
                <a:spcPct val="115000"/>
              </a:lnSpc>
              <a:spcBef>
                <a:spcPts val="1200"/>
              </a:spcBef>
              <a:spcAft>
                <a:spcPts val="0"/>
              </a:spcAft>
              <a:buSzPts val="1800"/>
              <a:buChar char="-"/>
            </a:pPr>
            <a:r>
              <a:rPr lang="en"/>
              <a:t>This ensures scalability while maintaining efficient port usage.</a:t>
            </a:r>
            <a:endParaRPr/>
          </a:p>
          <a:p>
            <a:pPr indent="0" lvl="0" marL="457200" marR="0" rtl="0" algn="l">
              <a:lnSpc>
                <a:spcPct val="115000"/>
              </a:lnSpc>
              <a:spcBef>
                <a:spcPts val="1200"/>
              </a:spcBef>
              <a:spcAft>
                <a:spcPts val="0"/>
              </a:spcAft>
              <a:buSzPts val="1800"/>
              <a:buNone/>
            </a:pPr>
            <a:r>
              <a:t/>
            </a:r>
            <a:endParaRPr/>
          </a:p>
          <a:p>
            <a:pPr indent="-342900" lvl="0" marL="457200" marR="0" rtl="0" algn="l">
              <a:lnSpc>
                <a:spcPct val="115000"/>
              </a:lnSpc>
              <a:spcBef>
                <a:spcPts val="1200"/>
              </a:spcBef>
              <a:spcAft>
                <a:spcPts val="0"/>
              </a:spcAft>
              <a:buSzPts val="1800"/>
              <a:buChar char="-"/>
            </a:pPr>
            <a:r>
              <a:rPr lang="en"/>
              <a:t>Port ranges must be managed dynamically across all backend servers.</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Steps for Implementing Soft-Unicast using Katran</a:t>
            </a:r>
            <a:endParaRPr/>
          </a:p>
        </p:txBody>
      </p:sp>
      <p:sp>
        <p:nvSpPr>
          <p:cNvPr id="168" name="Google Shape;168;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b="1" lang="en"/>
              <a:t>Set Up Katran on Your Network Infrastructure	</a:t>
            </a:r>
            <a:endParaRPr b="1"/>
          </a:p>
          <a:p>
            <a:pPr indent="-342900" lvl="1" marL="914400" marR="0" rtl="0" algn="l">
              <a:lnSpc>
                <a:spcPct val="115000"/>
              </a:lnSpc>
              <a:spcBef>
                <a:spcPts val="0"/>
              </a:spcBef>
              <a:spcAft>
                <a:spcPts val="0"/>
              </a:spcAft>
              <a:buSzPts val="1800"/>
              <a:buChar char="-"/>
            </a:pPr>
            <a:r>
              <a:rPr lang="en" sz="1800"/>
              <a:t>Install Katran on a Linux system, ensuring it’s compatible with your network setup (e.g., a data center environment or containerized infrastructure like Kubernetes).</a:t>
            </a:r>
            <a:br>
              <a:rPr lang="en" sz="1800"/>
            </a:br>
            <a:endParaRPr sz="1800"/>
          </a:p>
          <a:p>
            <a:pPr indent="-342900" lvl="1" marL="914400" marR="0" rtl="0" algn="l">
              <a:lnSpc>
                <a:spcPct val="115000"/>
              </a:lnSpc>
              <a:spcBef>
                <a:spcPts val="0"/>
              </a:spcBef>
              <a:spcAft>
                <a:spcPts val="0"/>
              </a:spcAft>
              <a:buSzPts val="1800"/>
              <a:buChar char="-"/>
            </a:pPr>
            <a:r>
              <a:rPr lang="en" sz="1800"/>
              <a:t>Ensure you have a kernel version that supports eBPF and XDP for optimal packet processing.</a:t>
            </a:r>
            <a:br>
              <a:rPr lang="en" sz="1800">
                <a:solidFill>
                  <a:schemeClr val="dk1"/>
                </a:solidFill>
              </a:rPr>
            </a:br>
            <a:endParaRPr sz="1800">
              <a:solidFill>
                <a:schemeClr val="dk1"/>
              </a:solidFil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2800"/>
              <a:buNone/>
            </a:pPr>
            <a:r>
              <a:rPr lang="en"/>
              <a:t>Modification Needed for Port-Based Forwarding</a:t>
            </a:r>
            <a:endParaRPr/>
          </a:p>
        </p:txBody>
      </p:sp>
      <p:sp>
        <p:nvSpPr>
          <p:cNvPr id="174" name="Google Shape;174;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b="1" lang="en"/>
              <a:t>Katran Source Code </a:t>
            </a:r>
            <a:r>
              <a:rPr lang="en"/>
              <a:t>should change to support Port Slicing for BackEnd Servers</a:t>
            </a:r>
            <a:br>
              <a:rPr lang="en"/>
            </a:br>
            <a:endParaRPr/>
          </a:p>
          <a:p>
            <a:pPr indent="-342900" lvl="0" marL="457200" rtl="0" algn="l">
              <a:lnSpc>
                <a:spcPct val="115000"/>
              </a:lnSpc>
              <a:spcBef>
                <a:spcPts val="0"/>
              </a:spcBef>
              <a:spcAft>
                <a:spcPts val="0"/>
              </a:spcAft>
              <a:buSzPts val="1800"/>
              <a:buChar char="-"/>
            </a:pPr>
            <a:r>
              <a:rPr lang="en"/>
              <a:t>The </a:t>
            </a:r>
            <a:r>
              <a:rPr b="1" lang="en"/>
              <a:t>eBPF </a:t>
            </a:r>
            <a:r>
              <a:rPr lang="en"/>
              <a:t>code needs to be adjusted to support routing based on both the IP address and port range. This ensures that outgoing traffic is forwarded to the correct server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What is Anycast?</a:t>
            </a:r>
            <a:endParaRPr/>
          </a:p>
        </p:txBody>
      </p:sp>
      <p:sp>
        <p:nvSpPr>
          <p:cNvPr id="66" name="Google Shape;66;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b="1" lang="en"/>
              <a:t>Anycast </a:t>
            </a:r>
            <a:r>
              <a:rPr lang="en"/>
              <a:t>is a routing method where multiple servers share the same IP address.</a:t>
            </a:r>
            <a:endParaRPr/>
          </a:p>
          <a:p>
            <a:pPr indent="-342900" lvl="0" marL="457200" marR="0" rtl="0" algn="l">
              <a:lnSpc>
                <a:spcPct val="115000"/>
              </a:lnSpc>
              <a:spcBef>
                <a:spcPts val="0"/>
              </a:spcBef>
              <a:spcAft>
                <a:spcPts val="0"/>
              </a:spcAft>
              <a:buSzPts val="1800"/>
              <a:buChar char="-"/>
            </a:pPr>
            <a:r>
              <a:rPr b="1" lang="en"/>
              <a:t>Incoming traffic</a:t>
            </a:r>
            <a:r>
              <a:rPr lang="en"/>
              <a:t> is routed to the nearest server (based on network topology, not physical distance), ensuring faster content delivery.</a:t>
            </a:r>
            <a:endParaRPr/>
          </a:p>
          <a:p>
            <a:pPr indent="0" lvl="0" marL="0" rtl="0" algn="l">
              <a:lnSpc>
                <a:spcPct val="115000"/>
              </a:lnSpc>
              <a:spcBef>
                <a:spcPts val="1200"/>
              </a:spcBef>
              <a:spcAft>
                <a:spcPts val="1200"/>
              </a:spcAft>
              <a:buSzPts val="1800"/>
              <a:buNone/>
            </a:pPr>
            <a:r>
              <a:t/>
            </a:r>
            <a:endParaRPr/>
          </a:p>
        </p:txBody>
      </p:sp>
      <p:pic>
        <p:nvPicPr>
          <p:cNvPr id="67" name="Google Shape;67;p2"/>
          <p:cNvPicPr preferRelativeResize="0"/>
          <p:nvPr/>
        </p:nvPicPr>
        <p:blipFill rotWithShape="1">
          <a:blip r:embed="rId3">
            <a:alphaModFix/>
          </a:blip>
          <a:srcRect b="11925" l="0" r="0" t="0"/>
          <a:stretch/>
        </p:blipFill>
        <p:spPr>
          <a:xfrm>
            <a:off x="1744525" y="2571750"/>
            <a:ext cx="4954037" cy="2454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2800"/>
              <a:buNone/>
            </a:pPr>
            <a:r>
              <a:rPr lang="en"/>
              <a:t>Modification Needed for Port-Based Forwarding</a:t>
            </a:r>
            <a:endParaRPr/>
          </a:p>
        </p:txBody>
      </p:sp>
      <p:sp>
        <p:nvSpPr>
          <p:cNvPr id="180" name="Google Shape;180;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Also w</a:t>
            </a:r>
            <a:r>
              <a:rPr lang="en"/>
              <a:t>e need a Centralized Control Plane </a:t>
            </a:r>
            <a:br>
              <a:rPr lang="en"/>
            </a:br>
            <a:r>
              <a:rPr lang="en"/>
              <a:t>to support dynamic routing, </a:t>
            </a:r>
            <a:br>
              <a:rPr lang="en"/>
            </a:br>
            <a:r>
              <a:rPr lang="en"/>
              <a:t>IP and Port Slicing</a:t>
            </a:r>
            <a:endParaRPr/>
          </a:p>
        </p:txBody>
      </p:sp>
      <p:pic>
        <p:nvPicPr>
          <p:cNvPr id="181" name="Google Shape;181;p20"/>
          <p:cNvPicPr preferRelativeResize="0"/>
          <p:nvPr/>
        </p:nvPicPr>
        <p:blipFill rotWithShape="1">
          <a:blip r:embed="rId3">
            <a:alphaModFix/>
          </a:blip>
          <a:srcRect b="0" l="0" r="0" t="0"/>
          <a:stretch/>
        </p:blipFill>
        <p:spPr>
          <a:xfrm>
            <a:off x="5312450" y="1063325"/>
            <a:ext cx="3395350" cy="3976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820"/>
              <a:t>Maintain Low Latency</a:t>
            </a:r>
            <a:endParaRPr sz="2820"/>
          </a:p>
        </p:txBody>
      </p:sp>
      <p:sp>
        <p:nvSpPr>
          <p:cNvPr id="187" name="Google Shape;18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marR="0" rtl="0" algn="l">
              <a:lnSpc>
                <a:spcPct val="115000"/>
              </a:lnSpc>
              <a:spcBef>
                <a:spcPts val="0"/>
              </a:spcBef>
              <a:spcAft>
                <a:spcPts val="0"/>
              </a:spcAft>
              <a:buSzPts val="1800"/>
              <a:buChar char="-"/>
            </a:pPr>
            <a:r>
              <a:rPr lang="en"/>
              <a:t>Katran is designed for low-latency packet processing.</a:t>
            </a:r>
            <a:endParaRPr/>
          </a:p>
          <a:p>
            <a:pPr indent="0" lvl="0" marL="457200" marR="0" rtl="0" algn="l">
              <a:lnSpc>
                <a:spcPct val="115000"/>
              </a:lnSpc>
              <a:spcBef>
                <a:spcPts val="1200"/>
              </a:spcBef>
              <a:spcAft>
                <a:spcPts val="0"/>
              </a:spcAft>
              <a:buSzPts val="1800"/>
              <a:buNone/>
            </a:pPr>
            <a:r>
              <a:t/>
            </a:r>
            <a:endParaRPr/>
          </a:p>
          <a:p>
            <a:pPr indent="-342900" lvl="0" marL="457200" marR="0" rtl="0" algn="l">
              <a:lnSpc>
                <a:spcPct val="115000"/>
              </a:lnSpc>
              <a:spcBef>
                <a:spcPts val="1200"/>
              </a:spcBef>
              <a:spcAft>
                <a:spcPts val="0"/>
              </a:spcAft>
              <a:buSzPts val="1800"/>
              <a:buChar char="-"/>
            </a:pPr>
            <a:r>
              <a:rPr lang="en"/>
              <a:t>It’s essential to ensure that the added complexity of port slicing doesn’t negatively impact performance.</a:t>
            </a:r>
            <a:endParaRPr/>
          </a:p>
          <a:p>
            <a:pPr indent="0" lvl="0" marL="457200" marR="0" rtl="0" algn="l">
              <a:lnSpc>
                <a:spcPct val="115000"/>
              </a:lnSpc>
              <a:spcBef>
                <a:spcPts val="1200"/>
              </a:spcBef>
              <a:spcAft>
                <a:spcPts val="0"/>
              </a:spcAft>
              <a:buSzPts val="1800"/>
              <a:buNone/>
            </a:pPr>
            <a:r>
              <a:t/>
            </a:r>
            <a:endParaRPr/>
          </a:p>
          <a:p>
            <a:pPr indent="-342900" lvl="0" marL="457200" marR="0" rtl="0" algn="l">
              <a:lnSpc>
                <a:spcPct val="115000"/>
              </a:lnSpc>
              <a:spcBef>
                <a:spcPts val="1200"/>
              </a:spcBef>
              <a:spcAft>
                <a:spcPts val="0"/>
              </a:spcAft>
              <a:buSzPts val="1800"/>
              <a:buChar char="-"/>
            </a:pPr>
            <a:r>
              <a:rPr lang="en"/>
              <a:t>Optimize eBPF processing to ensure minimal overhead and maximum efficiency.</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Reroute Traffic </a:t>
            </a:r>
            <a:endParaRPr/>
          </a:p>
        </p:txBody>
      </p:sp>
      <p:pic>
        <p:nvPicPr>
          <p:cNvPr id="193" name="Google Shape;193;p22"/>
          <p:cNvPicPr preferRelativeResize="0"/>
          <p:nvPr/>
        </p:nvPicPr>
        <p:blipFill rotWithShape="1">
          <a:blip r:embed="rId3">
            <a:alphaModFix/>
          </a:blip>
          <a:srcRect b="0" l="0" r="0" t="0"/>
          <a:stretch/>
        </p:blipFill>
        <p:spPr>
          <a:xfrm>
            <a:off x="594400" y="1260024"/>
            <a:ext cx="7791095" cy="3416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2800"/>
              <a:buNone/>
            </a:pPr>
            <a:r>
              <a:rPr lang="en"/>
              <a:t>Benefits of Soft-Unicast with Katran</a:t>
            </a:r>
            <a:endParaRPr/>
          </a:p>
        </p:txBody>
      </p:sp>
      <p:sp>
        <p:nvSpPr>
          <p:cNvPr id="199" name="Google Shape;199;p23"/>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b="1" lang="en"/>
              <a:t>IPv4 Efficiency</a:t>
            </a:r>
            <a:r>
              <a:rPr lang="en"/>
              <a:t>: Reduces the need for multiple unicast IPs, addressing IPv4 exhaustion.</a:t>
            </a:r>
            <a:endParaRPr/>
          </a:p>
          <a:p>
            <a:pPr indent="0" lvl="0" marL="457200" marR="0" rtl="0" algn="l">
              <a:lnSpc>
                <a:spcPct val="115000"/>
              </a:lnSpc>
              <a:spcBef>
                <a:spcPts val="0"/>
              </a:spcBef>
              <a:spcAft>
                <a:spcPts val="0"/>
              </a:spcAft>
              <a:buNone/>
            </a:pPr>
            <a:r>
              <a:t/>
            </a:r>
            <a:endParaRPr/>
          </a:p>
          <a:p>
            <a:pPr indent="-342900" lvl="0" marL="457200" marR="0" rtl="0" algn="l">
              <a:lnSpc>
                <a:spcPct val="115000"/>
              </a:lnSpc>
              <a:spcBef>
                <a:spcPts val="0"/>
              </a:spcBef>
              <a:spcAft>
                <a:spcPts val="0"/>
              </a:spcAft>
              <a:buSzPts val="1800"/>
              <a:buChar char="-"/>
            </a:pPr>
            <a:r>
              <a:rPr b="1" lang="en"/>
              <a:t>Scalability</a:t>
            </a:r>
            <a:r>
              <a:rPr lang="en"/>
              <a:t>: Supports large-scale deployments by efficiently managing IP addresses and port ranges.</a:t>
            </a:r>
            <a:endParaRPr/>
          </a:p>
          <a:p>
            <a:pPr indent="0" lvl="0" marL="0" marR="0" rtl="0" algn="l">
              <a:lnSpc>
                <a:spcPct val="115000"/>
              </a:lnSpc>
              <a:spcBef>
                <a:spcPts val="0"/>
              </a:spcBef>
              <a:spcAft>
                <a:spcPts val="0"/>
              </a:spcAft>
              <a:buNone/>
            </a:pPr>
            <a:r>
              <a:t/>
            </a:r>
            <a:endParaRPr/>
          </a:p>
          <a:p>
            <a:pPr indent="-342900" lvl="0" marL="457200" marR="0" rtl="0" algn="l">
              <a:lnSpc>
                <a:spcPct val="115000"/>
              </a:lnSpc>
              <a:spcBef>
                <a:spcPts val="0"/>
              </a:spcBef>
              <a:spcAft>
                <a:spcPts val="0"/>
              </a:spcAft>
              <a:buSzPts val="1800"/>
              <a:buChar char="-"/>
            </a:pPr>
            <a:r>
              <a:rPr b="1" lang="en"/>
              <a:t>High Performance</a:t>
            </a:r>
            <a:r>
              <a:rPr lang="en"/>
              <a:t>: Maintains low latency and high throughput while enabling port slicing.</a:t>
            </a:r>
            <a:endParaRPr/>
          </a:p>
          <a:p>
            <a:pPr indent="0" lvl="0" marL="0" marR="0" rtl="0" algn="l">
              <a:lnSpc>
                <a:spcPct val="115000"/>
              </a:lnSpc>
              <a:spcBef>
                <a:spcPts val="0"/>
              </a:spcBef>
              <a:spcAft>
                <a:spcPts val="0"/>
              </a:spcAft>
              <a:buNone/>
            </a:pPr>
            <a:r>
              <a:t/>
            </a:r>
            <a:endParaRPr/>
          </a:p>
          <a:p>
            <a:pPr indent="-342900" lvl="0" marL="457200" marR="0" rtl="0" algn="l">
              <a:lnSpc>
                <a:spcPct val="115000"/>
              </a:lnSpc>
              <a:spcBef>
                <a:spcPts val="0"/>
              </a:spcBef>
              <a:spcAft>
                <a:spcPts val="0"/>
              </a:spcAft>
              <a:buSzPts val="1800"/>
              <a:buChar char="-"/>
            </a:pPr>
            <a:r>
              <a:rPr b="1" lang="en"/>
              <a:t>Cost-effective</a:t>
            </a:r>
            <a:r>
              <a:rPr lang="en"/>
              <a:t>: Minimizes operational costs related to IP address allocation and management.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Steps for Implementing Soft-Unicast using Katran:</a:t>
            </a:r>
            <a:endParaRPr/>
          </a:p>
        </p:txBody>
      </p:sp>
      <p:sp>
        <p:nvSpPr>
          <p:cNvPr id="205" name="Google Shape;205;p24"/>
          <p:cNvSpPr txBox="1"/>
          <p:nvPr>
            <p:ph idx="1" type="body"/>
          </p:nvPr>
        </p:nvSpPr>
        <p:spPr>
          <a:xfrm>
            <a:off x="311700" y="1152475"/>
            <a:ext cx="8520600" cy="4089600"/>
          </a:xfrm>
          <a:prstGeom prst="rect">
            <a:avLst/>
          </a:prstGeom>
          <a:noFill/>
          <a:ln>
            <a:noFill/>
          </a:ln>
        </p:spPr>
        <p:txBody>
          <a:bodyPr anchorCtr="0" anchor="t" bIns="91425" lIns="91425" spcFirstLastPara="1" rIns="91425" wrap="square" tIns="91425">
            <a:normAutofit fontScale="92500" lnSpcReduction="10000"/>
          </a:bodyPr>
          <a:lstStyle/>
          <a:p>
            <a:pPr indent="-334327" lvl="0" marL="457200" marR="0" rtl="0" algn="l">
              <a:lnSpc>
                <a:spcPct val="115000"/>
              </a:lnSpc>
              <a:spcBef>
                <a:spcPts val="0"/>
              </a:spcBef>
              <a:spcAft>
                <a:spcPts val="0"/>
              </a:spcAft>
              <a:buSzPct val="100000"/>
              <a:buChar char="-"/>
            </a:pPr>
            <a:r>
              <a:rPr b="1" lang="en"/>
              <a:t>Soft-Unicast</a:t>
            </a:r>
            <a:r>
              <a:rPr lang="en"/>
              <a:t> requires a shared IP address for multiple backend servers with each server assigned a unique port range. This ensures that the egress traffic can still be routed efficiently while maintaining the use of a single IP.</a:t>
            </a:r>
            <a:endParaRPr/>
          </a:p>
          <a:p>
            <a:pPr indent="-334327" lvl="0" marL="457200" marR="0" rtl="0" algn="l">
              <a:lnSpc>
                <a:spcPct val="115000"/>
              </a:lnSpc>
              <a:spcBef>
                <a:spcPts val="0"/>
              </a:spcBef>
              <a:spcAft>
                <a:spcPts val="0"/>
              </a:spcAft>
              <a:buSzPct val="165305"/>
              <a:buChar char="-"/>
            </a:pPr>
            <a:r>
              <a:rPr b="1" lang="en"/>
              <a:t>Modify Katran’s configuration</a:t>
            </a:r>
            <a:r>
              <a:rPr lang="en"/>
              <a:t> to support </a:t>
            </a:r>
            <a:r>
              <a:rPr b="1" lang="en"/>
              <a:t>port slicing</a:t>
            </a:r>
            <a:r>
              <a:rPr lang="en"/>
              <a:t> for the egress IP. Each server in the network will advertise the same IP address but will be differentiated by a unique set of ports.</a:t>
            </a:r>
            <a:br>
              <a:rPr lang="en"/>
            </a:br>
            <a:endParaRPr sz="1400">
              <a:solidFill>
                <a:schemeClr val="dk1"/>
              </a:solidFill>
            </a:endParaRPr>
          </a:p>
          <a:p>
            <a:pPr indent="-310832" lvl="1" marL="914400" rtl="0" algn="l">
              <a:lnSpc>
                <a:spcPct val="115000"/>
              </a:lnSpc>
              <a:spcBef>
                <a:spcPts val="0"/>
              </a:spcBef>
              <a:spcAft>
                <a:spcPts val="0"/>
              </a:spcAft>
              <a:buClr>
                <a:schemeClr val="dk1"/>
              </a:buClr>
              <a:buSzPct val="100000"/>
              <a:buChar char="○"/>
            </a:pPr>
            <a:r>
              <a:rPr lang="en">
                <a:solidFill>
                  <a:schemeClr val="dk1"/>
                </a:solidFill>
              </a:rPr>
              <a:t>Example:</a:t>
            </a:r>
            <a:br>
              <a:rPr lang="en">
                <a:solidFill>
                  <a:schemeClr val="dk1"/>
                </a:solidFill>
              </a:rPr>
            </a:br>
            <a:endParaRPr>
              <a:solidFill>
                <a:schemeClr val="dk1"/>
              </a:solidFill>
            </a:endParaRPr>
          </a:p>
          <a:p>
            <a:pPr indent="-310832" lvl="2" marL="1371600" rtl="0" algn="l">
              <a:lnSpc>
                <a:spcPct val="115000"/>
              </a:lnSpc>
              <a:spcBef>
                <a:spcPts val="0"/>
              </a:spcBef>
              <a:spcAft>
                <a:spcPts val="0"/>
              </a:spcAft>
              <a:buClr>
                <a:schemeClr val="dk1"/>
              </a:buClr>
              <a:buSzPct val="100000"/>
              <a:buChar char="■"/>
            </a:pPr>
            <a:r>
              <a:rPr lang="en">
                <a:solidFill>
                  <a:schemeClr val="dk1"/>
                </a:solidFill>
              </a:rPr>
              <a:t>Server 1: IP </a:t>
            </a:r>
            <a:r>
              <a:rPr lang="en">
                <a:solidFill>
                  <a:srgbClr val="188038"/>
                </a:solidFill>
                <a:latin typeface="Roboto Mono"/>
                <a:ea typeface="Roboto Mono"/>
                <a:cs typeface="Roboto Mono"/>
                <a:sym typeface="Roboto Mono"/>
              </a:rPr>
              <a:t>192.168.1.1:1000-2000</a:t>
            </a:r>
            <a:br>
              <a:rPr lang="en">
                <a:solidFill>
                  <a:srgbClr val="188038"/>
                </a:solidFill>
                <a:latin typeface="Roboto Mono"/>
                <a:ea typeface="Roboto Mono"/>
                <a:cs typeface="Roboto Mono"/>
                <a:sym typeface="Roboto Mono"/>
              </a:rPr>
            </a:br>
            <a:endParaRPr>
              <a:solidFill>
                <a:srgbClr val="188038"/>
              </a:solidFill>
              <a:latin typeface="Roboto Mono"/>
              <a:ea typeface="Roboto Mono"/>
              <a:cs typeface="Roboto Mono"/>
              <a:sym typeface="Roboto Mono"/>
            </a:endParaRPr>
          </a:p>
          <a:p>
            <a:pPr indent="-310832" lvl="2" marL="1371600" rtl="0" algn="l">
              <a:lnSpc>
                <a:spcPct val="115000"/>
              </a:lnSpc>
              <a:spcBef>
                <a:spcPts val="0"/>
              </a:spcBef>
              <a:spcAft>
                <a:spcPts val="0"/>
              </a:spcAft>
              <a:buClr>
                <a:schemeClr val="dk1"/>
              </a:buClr>
              <a:buSzPct val="100000"/>
              <a:buChar char="■"/>
            </a:pPr>
            <a:r>
              <a:rPr lang="en">
                <a:solidFill>
                  <a:schemeClr val="dk1"/>
                </a:solidFill>
              </a:rPr>
              <a:t>Server 2: IP </a:t>
            </a:r>
            <a:r>
              <a:rPr lang="en">
                <a:solidFill>
                  <a:srgbClr val="188038"/>
                </a:solidFill>
                <a:latin typeface="Roboto Mono"/>
                <a:ea typeface="Roboto Mono"/>
                <a:cs typeface="Roboto Mono"/>
                <a:sym typeface="Roboto Mono"/>
              </a:rPr>
              <a:t>192.168.1.1:2001-3000</a:t>
            </a:r>
            <a:br>
              <a:rPr lang="en">
                <a:solidFill>
                  <a:srgbClr val="188038"/>
                </a:solidFill>
                <a:latin typeface="Roboto Mono"/>
                <a:ea typeface="Roboto Mono"/>
                <a:cs typeface="Roboto Mono"/>
                <a:sym typeface="Roboto Mono"/>
              </a:rPr>
            </a:br>
            <a:endParaRPr>
              <a:solidFill>
                <a:srgbClr val="188038"/>
              </a:solidFill>
              <a:latin typeface="Roboto Mono"/>
              <a:ea typeface="Roboto Mono"/>
              <a:cs typeface="Roboto Mono"/>
              <a:sym typeface="Roboto Mono"/>
            </a:endParaRPr>
          </a:p>
          <a:p>
            <a:pPr indent="-334327" lvl="0" marL="457200" rtl="0" algn="l">
              <a:lnSpc>
                <a:spcPct val="115000"/>
              </a:lnSpc>
              <a:spcBef>
                <a:spcPts val="0"/>
              </a:spcBef>
              <a:spcAft>
                <a:spcPts val="0"/>
              </a:spcAft>
              <a:buSzPct val="191715"/>
              <a:buChar char="-"/>
            </a:pPr>
            <a:r>
              <a:rPr b="1" lang="en"/>
              <a:t>Port Slicing</a:t>
            </a:r>
            <a:r>
              <a:rPr lang="en"/>
              <a:t>: Katran’s load balancer needs to route traffic based on the combination of the IP </a:t>
            </a:r>
            <a:r>
              <a:rPr b="1" lang="en"/>
              <a:t>address </a:t>
            </a:r>
            <a:r>
              <a:rPr lang="en"/>
              <a:t>and </a:t>
            </a:r>
            <a:r>
              <a:rPr b="1" lang="en"/>
              <a:t>port</a:t>
            </a:r>
            <a:r>
              <a:rPr lang="en"/>
              <a:t>, ensuring that egress traffic reaches the correct server.</a:t>
            </a:r>
            <a:endParaRPr b="1"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Benefits of Soft-Unicast</a:t>
            </a:r>
            <a:endParaRPr/>
          </a:p>
        </p:txBody>
      </p:sp>
      <p:sp>
        <p:nvSpPr>
          <p:cNvPr id="211" name="Google Shape;211;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Char char="-"/>
            </a:pPr>
            <a:r>
              <a:rPr b="1" lang="en"/>
              <a:t>Solve Limited resource of IPv4</a:t>
            </a:r>
            <a:endParaRPr b="1"/>
          </a:p>
          <a:p>
            <a:pPr indent="-342900" lvl="1" marL="914400" rtl="0" algn="l">
              <a:lnSpc>
                <a:spcPct val="115000"/>
              </a:lnSpc>
              <a:spcBef>
                <a:spcPts val="0"/>
              </a:spcBef>
              <a:spcAft>
                <a:spcPts val="0"/>
              </a:spcAft>
              <a:buSzPts val="1800"/>
              <a:buChar char="-"/>
            </a:pPr>
            <a:r>
              <a:rPr lang="en" sz="1800"/>
              <a:t>By using the same IP range for multiple datacenters</a:t>
            </a:r>
            <a:endParaRPr sz="1800"/>
          </a:p>
          <a:p>
            <a:pPr indent="0" lvl="0" marL="914400" rtl="0" algn="l">
              <a:lnSpc>
                <a:spcPct val="115000"/>
              </a:lnSpc>
              <a:spcBef>
                <a:spcPts val="1200"/>
              </a:spcBef>
              <a:spcAft>
                <a:spcPts val="0"/>
              </a:spcAft>
              <a:buSzPts val="1800"/>
              <a:buNone/>
            </a:pPr>
            <a:r>
              <a:t/>
            </a:r>
            <a:endParaRPr/>
          </a:p>
          <a:p>
            <a:pPr indent="-342900" lvl="0" marL="457200" rtl="0" algn="l">
              <a:lnSpc>
                <a:spcPct val="115000"/>
              </a:lnSpc>
              <a:spcBef>
                <a:spcPts val="1200"/>
              </a:spcBef>
              <a:spcAft>
                <a:spcPts val="0"/>
              </a:spcAft>
              <a:buSzPts val="1800"/>
              <a:buChar char="-"/>
            </a:pPr>
            <a:r>
              <a:rPr b="1" lang="en"/>
              <a:t>Mitigate the risk of DDoS Attack, Pointed to a specific server/datacenter</a:t>
            </a:r>
            <a:endParaRPr b="1"/>
          </a:p>
          <a:p>
            <a:pPr indent="-342900" lvl="1" marL="914400" rtl="0" algn="l">
              <a:lnSpc>
                <a:spcPct val="115000"/>
              </a:lnSpc>
              <a:spcBef>
                <a:spcPts val="0"/>
              </a:spcBef>
              <a:spcAft>
                <a:spcPts val="0"/>
              </a:spcAft>
              <a:buSzPts val="1800"/>
              <a:buChar char="-"/>
            </a:pPr>
            <a:r>
              <a:rPr lang="en" sz="1800"/>
              <a:t>By dynamic routing, Attacker cannot target a single server/datacenter</a:t>
            </a:r>
            <a:endParaRPr sz="1800"/>
          </a:p>
          <a:p>
            <a:pPr indent="0" lvl="0" marL="914400" rtl="0" algn="l">
              <a:lnSpc>
                <a:spcPct val="115000"/>
              </a:lnSpc>
              <a:spcBef>
                <a:spcPts val="1200"/>
              </a:spcBef>
              <a:spcAft>
                <a:spcPts val="0"/>
              </a:spcAft>
              <a:buSzPts val="1800"/>
              <a:buNone/>
            </a:pPr>
            <a:r>
              <a:t/>
            </a:r>
            <a:endParaRPr/>
          </a:p>
          <a:p>
            <a:pPr indent="-342900" lvl="0" marL="457200" rtl="0" algn="l">
              <a:lnSpc>
                <a:spcPct val="115000"/>
              </a:lnSpc>
              <a:spcBef>
                <a:spcPts val="1200"/>
              </a:spcBef>
              <a:spcAft>
                <a:spcPts val="0"/>
              </a:spcAft>
              <a:buSzPts val="1800"/>
              <a:buChar char="-"/>
            </a:pPr>
            <a:r>
              <a:rPr b="1" lang="en"/>
              <a:t>Improve Performance</a:t>
            </a:r>
            <a:endParaRPr b="1"/>
          </a:p>
          <a:p>
            <a:pPr indent="-342900" lvl="1" marL="914400" rtl="0" algn="l">
              <a:lnSpc>
                <a:spcPct val="115000"/>
              </a:lnSpc>
              <a:spcBef>
                <a:spcPts val="0"/>
              </a:spcBef>
              <a:spcAft>
                <a:spcPts val="0"/>
              </a:spcAft>
              <a:buSzPts val="1800"/>
              <a:buChar char="-"/>
            </a:pPr>
            <a:r>
              <a:rPr lang="en" sz="1800"/>
              <a:t>Traffic from origin server receive from nearest datacenter, because of BGP Anycast</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510450" y="2057400"/>
            <a:ext cx="8123100" cy="778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600"/>
              <a:buNone/>
            </a:pPr>
            <a:r>
              <a:rPr lang="en"/>
              <a:t>Any Question?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How/Why CDN use Anycast?</a:t>
            </a:r>
            <a:endParaRPr/>
          </a:p>
        </p:txBody>
      </p:sp>
      <p:sp>
        <p:nvSpPr>
          <p:cNvPr id="73" name="Google Shape;73;p3"/>
          <p:cNvSpPr txBox="1"/>
          <p:nvPr>
            <p:ph idx="1" type="body"/>
          </p:nvPr>
        </p:nvSpPr>
        <p:spPr>
          <a:xfrm>
            <a:off x="311700" y="1152475"/>
            <a:ext cx="4341000" cy="37962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SzPts val="1800"/>
              <a:buChar char="-"/>
            </a:pPr>
            <a:r>
              <a:rPr lang="en"/>
              <a:t>To </a:t>
            </a:r>
            <a:r>
              <a:rPr b="1" lang="en"/>
              <a:t>Load Balance</a:t>
            </a:r>
            <a:r>
              <a:rPr lang="en"/>
              <a:t> ingress traffic from end users to edge servers</a:t>
            </a:r>
            <a:endParaRPr/>
          </a:p>
          <a:p>
            <a:pPr indent="-342900" lvl="0" marL="457200" marR="0" rtl="0" algn="l">
              <a:lnSpc>
                <a:spcPct val="115000"/>
              </a:lnSpc>
              <a:spcBef>
                <a:spcPts val="0"/>
              </a:spcBef>
              <a:spcAft>
                <a:spcPts val="0"/>
              </a:spcAft>
              <a:buSzPts val="1800"/>
              <a:buChar char="-"/>
            </a:pPr>
            <a:r>
              <a:rPr b="1" lang="en"/>
              <a:t>Ingress traffic</a:t>
            </a:r>
            <a:r>
              <a:rPr lang="en"/>
              <a:t> (user requests) is directed to the nearest CDN server, reducing latency and improving speed.</a:t>
            </a:r>
            <a:endParaRPr/>
          </a:p>
          <a:p>
            <a:pPr indent="-342900" lvl="0" marL="457200" marR="0" rtl="0" algn="l">
              <a:lnSpc>
                <a:spcPct val="115000"/>
              </a:lnSpc>
              <a:spcBef>
                <a:spcPts val="0"/>
              </a:spcBef>
              <a:spcAft>
                <a:spcPts val="0"/>
              </a:spcAft>
              <a:buSzPts val="1800"/>
              <a:buChar char="-"/>
            </a:pPr>
            <a:r>
              <a:rPr lang="en"/>
              <a:t>Distribute DDoS attack between multiple datacenters. With Anycast, attackers cannot target a specific datacenter or server</a:t>
            </a:r>
            <a:endParaRPr/>
          </a:p>
        </p:txBody>
      </p:sp>
      <p:pic>
        <p:nvPicPr>
          <p:cNvPr id="74" name="Google Shape;74;p3"/>
          <p:cNvPicPr preferRelativeResize="0"/>
          <p:nvPr/>
        </p:nvPicPr>
        <p:blipFill rotWithShape="1">
          <a:blip r:embed="rId3">
            <a:alphaModFix/>
          </a:blip>
          <a:srcRect b="0" l="0" r="0" t="0"/>
          <a:stretch/>
        </p:blipFill>
        <p:spPr>
          <a:xfrm>
            <a:off x="4572000" y="1525050"/>
            <a:ext cx="4542250" cy="22711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Benefits of Anycast for Ingress Traffic:</a:t>
            </a:r>
            <a:endParaRPr/>
          </a:p>
        </p:txBody>
      </p:sp>
      <p:sp>
        <p:nvSpPr>
          <p:cNvPr id="80" name="Google Shape;80;p4"/>
          <p:cNvSpPr txBox="1"/>
          <p:nvPr>
            <p:ph idx="1" type="body"/>
          </p:nvPr>
        </p:nvSpPr>
        <p:spPr>
          <a:xfrm>
            <a:off x="504950" y="1298400"/>
            <a:ext cx="4476600" cy="2969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b="1" lang="en"/>
              <a:t>Reduced Latency</a:t>
            </a:r>
            <a:endParaRPr b="1"/>
          </a:p>
          <a:p>
            <a:pPr indent="-342900" lvl="0" marL="457200" marR="0" rtl="0" algn="l">
              <a:lnSpc>
                <a:spcPct val="115000"/>
              </a:lnSpc>
              <a:spcBef>
                <a:spcPts val="0"/>
              </a:spcBef>
              <a:spcAft>
                <a:spcPts val="0"/>
              </a:spcAft>
              <a:buSzPts val="1800"/>
              <a:buChar char="-"/>
            </a:pPr>
            <a:r>
              <a:rPr b="1" lang="en"/>
              <a:t>Load Balancing</a:t>
            </a:r>
            <a:endParaRPr b="1"/>
          </a:p>
          <a:p>
            <a:pPr indent="-342900" lvl="0" marL="457200" marR="0" rtl="0" algn="l">
              <a:lnSpc>
                <a:spcPct val="115000"/>
              </a:lnSpc>
              <a:spcBef>
                <a:spcPts val="0"/>
              </a:spcBef>
              <a:spcAft>
                <a:spcPts val="0"/>
              </a:spcAft>
              <a:buSzPts val="1800"/>
              <a:buChar char="-"/>
            </a:pPr>
            <a:r>
              <a:rPr b="1" lang="en"/>
              <a:t>Improved Reliability</a:t>
            </a:r>
            <a:endParaRPr b="1"/>
          </a:p>
          <a:p>
            <a:pPr indent="-342900" lvl="0" marL="457200" marR="0" rtl="0" algn="l">
              <a:lnSpc>
                <a:spcPct val="115000"/>
              </a:lnSpc>
              <a:spcBef>
                <a:spcPts val="0"/>
              </a:spcBef>
              <a:spcAft>
                <a:spcPts val="0"/>
              </a:spcAft>
              <a:buSzPts val="1800"/>
              <a:buChar char="-"/>
            </a:pPr>
            <a:r>
              <a:rPr b="1" lang="en"/>
              <a:t>Security</a:t>
            </a:r>
            <a:endParaRPr b="1"/>
          </a:p>
          <a:p>
            <a:pPr indent="-342900" lvl="0" marL="457200" marR="0" rtl="0" algn="l">
              <a:lnSpc>
                <a:spcPct val="115000"/>
              </a:lnSpc>
              <a:spcBef>
                <a:spcPts val="0"/>
              </a:spcBef>
              <a:spcAft>
                <a:spcPts val="0"/>
              </a:spcAft>
              <a:buSzPts val="1800"/>
              <a:buChar char="-"/>
            </a:pPr>
            <a:r>
              <a:rPr b="1" lang="en"/>
              <a:t>Efficient Routing</a:t>
            </a:r>
            <a:endParaRPr b="1"/>
          </a:p>
          <a:p>
            <a:pPr indent="-342900" lvl="0" marL="457200" marR="0" rtl="0" algn="l">
              <a:lnSpc>
                <a:spcPct val="115000"/>
              </a:lnSpc>
              <a:spcBef>
                <a:spcPts val="0"/>
              </a:spcBef>
              <a:spcAft>
                <a:spcPts val="0"/>
              </a:spcAft>
              <a:buSzPts val="1800"/>
              <a:buChar char="-"/>
            </a:pPr>
            <a:r>
              <a:rPr b="1" lang="en"/>
              <a:t>Scalable Traffic Management</a:t>
            </a:r>
            <a:endParaRPr b="1"/>
          </a:p>
          <a:p>
            <a:pPr indent="-342900" lvl="0" marL="457200" marR="0" rtl="0" algn="l">
              <a:lnSpc>
                <a:spcPct val="115000"/>
              </a:lnSpc>
              <a:spcBef>
                <a:spcPts val="0"/>
              </a:spcBef>
              <a:spcAft>
                <a:spcPts val="0"/>
              </a:spcAft>
              <a:buSzPts val="1800"/>
              <a:buChar char="-"/>
            </a:pPr>
            <a:r>
              <a:rPr b="1" lang="en"/>
              <a:t>Redundancy</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Anycast on ingress, unicast on egress</a:t>
            </a:r>
            <a:endParaRPr/>
          </a:p>
          <a:p>
            <a:pPr indent="0" lvl="0" marL="0" rtl="0" algn="l">
              <a:lnSpc>
                <a:spcPct val="100000"/>
              </a:lnSpc>
              <a:spcBef>
                <a:spcPts val="0"/>
              </a:spcBef>
              <a:spcAft>
                <a:spcPts val="0"/>
              </a:spcAft>
              <a:buSzPct val="111111"/>
              <a:buNone/>
            </a:pPr>
            <a:r>
              <a:t/>
            </a:r>
            <a:endParaRPr/>
          </a:p>
        </p:txBody>
      </p:sp>
      <p:sp>
        <p:nvSpPr>
          <p:cNvPr id="86" name="Google Shape;86;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For connecting to upstream, CDN send traffic to upstream from unicast IP range</a:t>
            </a:r>
            <a:endParaRPr/>
          </a:p>
        </p:txBody>
      </p:sp>
      <p:pic>
        <p:nvPicPr>
          <p:cNvPr id="87" name="Google Shape;87;p5"/>
          <p:cNvPicPr preferRelativeResize="0"/>
          <p:nvPr/>
        </p:nvPicPr>
        <p:blipFill rotWithShape="1">
          <a:blip r:embed="rId3">
            <a:alphaModFix/>
          </a:blip>
          <a:srcRect b="0" l="0" r="0" t="0"/>
          <a:stretch/>
        </p:blipFill>
        <p:spPr>
          <a:xfrm>
            <a:off x="1481250" y="1767525"/>
            <a:ext cx="6473350" cy="3048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Limitations of Egress Traffic and the Problems with It</a:t>
            </a:r>
            <a:endParaRPr/>
          </a:p>
          <a:p>
            <a:pPr indent="0" lvl="0" marL="0" rtl="0" algn="l">
              <a:lnSpc>
                <a:spcPct val="115000"/>
              </a:lnSpc>
              <a:spcBef>
                <a:spcPts val="1200"/>
              </a:spcBef>
              <a:spcAft>
                <a:spcPts val="1200"/>
              </a:spcAft>
              <a:buClr>
                <a:schemeClr val="dk1"/>
              </a:buClr>
              <a:buSzPct val="100000"/>
              <a:buFont typeface="Arial"/>
              <a:buNone/>
            </a:pPr>
            <a:r>
              <a:t/>
            </a:r>
            <a:endParaRPr b="1" sz="1100"/>
          </a:p>
        </p:txBody>
      </p:sp>
      <p:sp>
        <p:nvSpPr>
          <p:cNvPr id="93" name="Google Shape;93;p6"/>
          <p:cNvSpPr txBox="1"/>
          <p:nvPr>
            <p:ph idx="1" type="body"/>
          </p:nvPr>
        </p:nvSpPr>
        <p:spPr>
          <a:xfrm>
            <a:off x="311700" y="1462825"/>
            <a:ext cx="4328400" cy="3532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95000"/>
              </a:lnSpc>
              <a:spcBef>
                <a:spcPts val="1200"/>
              </a:spcBef>
              <a:spcAft>
                <a:spcPts val="0"/>
              </a:spcAft>
              <a:buSzPts val="1800"/>
              <a:buChar char="-"/>
            </a:pPr>
            <a:r>
              <a:rPr b="1" lang="en"/>
              <a:t>Egress Traffic Requires Unicast IPs</a:t>
            </a:r>
            <a:br>
              <a:rPr b="1" lang="en"/>
            </a:br>
            <a:endParaRPr b="1"/>
          </a:p>
          <a:p>
            <a:pPr indent="-342900" lvl="0" marL="457200" marR="0" rtl="0" algn="l">
              <a:lnSpc>
                <a:spcPct val="95000"/>
              </a:lnSpc>
              <a:spcBef>
                <a:spcPts val="1200"/>
              </a:spcBef>
              <a:spcAft>
                <a:spcPts val="0"/>
              </a:spcAft>
              <a:buSzPts val="1800"/>
              <a:buChar char="-"/>
            </a:pPr>
            <a:r>
              <a:rPr b="1" lang="en"/>
              <a:t>IPv4 Address Exhaustion</a:t>
            </a:r>
            <a:br>
              <a:rPr b="1" lang="en"/>
            </a:br>
            <a:endParaRPr b="1"/>
          </a:p>
          <a:p>
            <a:pPr indent="-342900" lvl="0" marL="457200" marR="0" rtl="0" algn="l">
              <a:lnSpc>
                <a:spcPct val="95000"/>
              </a:lnSpc>
              <a:spcBef>
                <a:spcPts val="1200"/>
              </a:spcBef>
              <a:spcAft>
                <a:spcPts val="0"/>
              </a:spcAft>
              <a:buSzPts val="1800"/>
              <a:buChar char="-"/>
            </a:pPr>
            <a:r>
              <a:rPr b="1" lang="en"/>
              <a:t>Cost of IP Address Management</a:t>
            </a:r>
            <a:br>
              <a:rPr b="1" lang="en"/>
            </a:br>
            <a:endParaRPr b="1"/>
          </a:p>
          <a:p>
            <a:pPr indent="-342900" lvl="0" marL="457200" marR="0" rtl="0" algn="l">
              <a:lnSpc>
                <a:spcPct val="95000"/>
              </a:lnSpc>
              <a:spcBef>
                <a:spcPts val="1200"/>
              </a:spcBef>
              <a:spcAft>
                <a:spcPts val="0"/>
              </a:spcAft>
              <a:buSzPts val="1800"/>
              <a:buChar char="-"/>
            </a:pPr>
            <a:r>
              <a:rPr b="1" lang="en"/>
              <a:t>Geotagging and Localized IP Needs</a:t>
            </a:r>
            <a:br>
              <a:rPr b="1" lang="en"/>
            </a:br>
            <a:endParaRPr b="1"/>
          </a:p>
          <a:p>
            <a:pPr indent="-342900" lvl="0" marL="457200" marR="0" rtl="0" algn="l">
              <a:lnSpc>
                <a:spcPct val="95000"/>
              </a:lnSpc>
              <a:spcBef>
                <a:spcPts val="1200"/>
              </a:spcBef>
              <a:spcAft>
                <a:spcPts val="0"/>
              </a:spcAft>
              <a:buSzPts val="1800"/>
              <a:buChar char="-"/>
            </a:pPr>
            <a:r>
              <a:rPr b="1" lang="en"/>
              <a:t>For a CDN Provider, it is hard to Add a new PoP Site</a:t>
            </a:r>
            <a:endParaRPr b="1"/>
          </a:p>
        </p:txBody>
      </p:sp>
      <p:sp>
        <p:nvSpPr>
          <p:cNvPr id="94" name="Google Shape;94;p6"/>
          <p:cNvSpPr txBox="1"/>
          <p:nvPr/>
        </p:nvSpPr>
        <p:spPr>
          <a:xfrm>
            <a:off x="4572000" y="1462825"/>
            <a:ext cx="4184100" cy="3015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5000"/>
              </a:lnSpc>
              <a:spcBef>
                <a:spcPts val="1200"/>
              </a:spcBef>
              <a:spcAft>
                <a:spcPts val="0"/>
              </a:spcAft>
              <a:buClr>
                <a:schemeClr val="accent3"/>
              </a:buClr>
              <a:buSzPts val="1800"/>
              <a:buFont typeface="Proxima Nova"/>
              <a:buChar char="-"/>
            </a:pPr>
            <a:r>
              <a:rPr b="1" lang="en" sz="1800">
                <a:solidFill>
                  <a:schemeClr val="accent3"/>
                </a:solidFill>
                <a:latin typeface="Proxima Nova"/>
                <a:ea typeface="Proxima Nova"/>
                <a:cs typeface="Proxima Nova"/>
                <a:sym typeface="Proxima Nova"/>
              </a:rPr>
              <a:t>Even using IPv6, attacker can still target a specific resource(Server/Datacenter)</a:t>
            </a:r>
            <a:br>
              <a:rPr b="1" lang="en" sz="1800">
                <a:solidFill>
                  <a:schemeClr val="accent3"/>
                </a:solidFill>
                <a:latin typeface="Proxima Nova"/>
                <a:ea typeface="Proxima Nova"/>
                <a:cs typeface="Proxima Nova"/>
                <a:sym typeface="Proxima Nova"/>
              </a:rPr>
            </a:br>
            <a:endParaRPr b="1" sz="1800">
              <a:solidFill>
                <a:schemeClr val="accent3"/>
              </a:solidFill>
              <a:latin typeface="Proxima Nova"/>
              <a:ea typeface="Proxima Nova"/>
              <a:cs typeface="Proxima Nova"/>
              <a:sym typeface="Proxima Nova"/>
            </a:endParaRPr>
          </a:p>
          <a:p>
            <a:pPr indent="-342900" lvl="0" marL="457200" marR="0" rtl="0" algn="l">
              <a:lnSpc>
                <a:spcPct val="95000"/>
              </a:lnSpc>
              <a:spcBef>
                <a:spcPts val="1200"/>
              </a:spcBef>
              <a:spcAft>
                <a:spcPts val="0"/>
              </a:spcAft>
              <a:buClr>
                <a:schemeClr val="accent3"/>
              </a:buClr>
              <a:buSzPts val="1800"/>
              <a:buFont typeface="Proxima Nova"/>
              <a:buChar char="-"/>
            </a:pPr>
            <a:r>
              <a:rPr b="1" lang="en" sz="1800">
                <a:solidFill>
                  <a:schemeClr val="accent3"/>
                </a:solidFill>
                <a:latin typeface="Proxima Nova"/>
                <a:ea typeface="Proxima Nova"/>
                <a:cs typeface="Proxima Nova"/>
                <a:sym typeface="Proxima Nova"/>
              </a:rPr>
              <a:t>The CDN still need to re-route the traffic from one Data Center to Another one</a:t>
            </a:r>
            <a:endParaRPr b="1" sz="1800">
              <a:solidFill>
                <a:schemeClr val="accent3"/>
              </a:solidFill>
              <a:latin typeface="Proxima Nova"/>
              <a:ea typeface="Proxima Nova"/>
              <a:cs typeface="Proxima Nova"/>
              <a:sym typeface="Proxima Nova"/>
            </a:endParaRPr>
          </a:p>
          <a:p>
            <a:pPr indent="0" lvl="0" marL="457200" marR="0" rtl="0" algn="l">
              <a:lnSpc>
                <a:spcPct val="95000"/>
              </a:lnSpc>
              <a:spcBef>
                <a:spcPts val="1200"/>
              </a:spcBef>
              <a:spcAft>
                <a:spcPts val="0"/>
              </a:spcAft>
              <a:buNone/>
            </a:pPr>
            <a:r>
              <a:t/>
            </a:r>
            <a:endParaRPr b="1" sz="1800">
              <a:solidFill>
                <a:schemeClr val="accent3"/>
              </a:solidFill>
              <a:latin typeface="Proxima Nova"/>
              <a:ea typeface="Proxima Nova"/>
              <a:cs typeface="Proxima Nova"/>
              <a:sym typeface="Proxima Nova"/>
            </a:endParaRPr>
          </a:p>
          <a:p>
            <a:pPr indent="-342900" lvl="0" marL="457200" marR="0" rtl="0" algn="l">
              <a:lnSpc>
                <a:spcPct val="95000"/>
              </a:lnSpc>
              <a:spcBef>
                <a:spcPts val="1200"/>
              </a:spcBef>
              <a:spcAft>
                <a:spcPts val="0"/>
              </a:spcAft>
              <a:buClr>
                <a:schemeClr val="accent3"/>
              </a:buClr>
              <a:buSzPts val="1800"/>
              <a:buFont typeface="Proxima Nova"/>
              <a:buChar char="-"/>
            </a:pPr>
            <a:r>
              <a:rPr b="1" lang="en" sz="1800">
                <a:solidFill>
                  <a:schemeClr val="accent3"/>
                </a:solidFill>
                <a:latin typeface="Proxima Nova"/>
                <a:ea typeface="Proxima Nova"/>
                <a:cs typeface="Proxima Nova"/>
                <a:sym typeface="Proxima Nova"/>
              </a:rPr>
              <a:t>Limitation for Dynamic Routing</a:t>
            </a:r>
            <a:endParaRPr b="1" sz="1800">
              <a:solidFill>
                <a:schemeClr val="accent3"/>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Solution: Soft-Anycast for Egress Traffic</a:t>
            </a:r>
            <a:endParaRPr/>
          </a:p>
        </p:txBody>
      </p:sp>
      <p:sp>
        <p:nvSpPr>
          <p:cNvPr id="100" name="Google Shape;100;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95000"/>
              </a:lnSpc>
              <a:spcBef>
                <a:spcPts val="1200"/>
              </a:spcBef>
              <a:spcAft>
                <a:spcPts val="0"/>
              </a:spcAft>
              <a:buSzPts val="1800"/>
              <a:buChar char="-"/>
            </a:pPr>
            <a:r>
              <a:rPr b="1" lang="en"/>
              <a:t>Introduced by Cloudflare</a:t>
            </a:r>
            <a:br>
              <a:rPr lang="en"/>
            </a:br>
            <a:endParaRPr/>
          </a:p>
          <a:p>
            <a:pPr indent="-342900" lvl="0" marL="457200" marR="0" rtl="0" algn="l">
              <a:lnSpc>
                <a:spcPct val="95000"/>
              </a:lnSpc>
              <a:spcBef>
                <a:spcPts val="0"/>
              </a:spcBef>
              <a:spcAft>
                <a:spcPts val="0"/>
              </a:spcAft>
              <a:buSzPts val="1800"/>
              <a:buChar char="-"/>
            </a:pPr>
            <a:r>
              <a:rPr b="1" lang="en"/>
              <a:t>Soft-Anycast </a:t>
            </a:r>
            <a:r>
              <a:rPr lang="en"/>
              <a:t>is the innovative solution that bridges the gap between the scalability benefits of anycast for ingress traffic and the uniqueness required for egress traffic.</a:t>
            </a:r>
            <a:br>
              <a:rPr lang="en"/>
            </a:br>
            <a:endParaRPr/>
          </a:p>
          <a:p>
            <a:pPr indent="-342900" lvl="0" marL="457200" marR="0" rtl="0" algn="l">
              <a:lnSpc>
                <a:spcPct val="95000"/>
              </a:lnSpc>
              <a:spcBef>
                <a:spcPts val="0"/>
              </a:spcBef>
              <a:spcAft>
                <a:spcPts val="0"/>
              </a:spcAft>
              <a:buSzPts val="1800"/>
              <a:buChar char="-"/>
            </a:pPr>
            <a:r>
              <a:rPr b="1" lang="en"/>
              <a:t>Key Concept</a:t>
            </a:r>
            <a:r>
              <a:rPr lang="en"/>
              <a:t>: Egress IPs are still advertised using Anycast, but each server is assigned a unique port range, allowing multiple servers to share the same IP address.</a:t>
            </a:r>
            <a:br>
              <a:rPr lang="en" sz="1400">
                <a:solidFill>
                  <a:schemeClr val="dk1"/>
                </a:solidFill>
              </a:rPr>
            </a:b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How Soft-Anycast Solves the Egress Challenges</a:t>
            </a:r>
            <a:endParaRPr/>
          </a:p>
        </p:txBody>
      </p:sp>
      <p:sp>
        <p:nvSpPr>
          <p:cNvPr id="106" name="Google Shape;106;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95000"/>
              </a:lnSpc>
              <a:spcBef>
                <a:spcPts val="1200"/>
              </a:spcBef>
              <a:spcAft>
                <a:spcPts val="0"/>
              </a:spcAft>
              <a:buSzPts val="1800"/>
              <a:buChar char="-"/>
            </a:pPr>
            <a:r>
              <a:rPr b="1" lang="en"/>
              <a:t>IP Address Sharing Across Servers</a:t>
            </a:r>
            <a:r>
              <a:rPr lang="en"/>
              <a:t>:</a:t>
            </a:r>
            <a:endParaRPr/>
          </a:p>
          <a:p>
            <a:pPr indent="-317500" lvl="1" marL="914400" marR="0" rtl="0" algn="l">
              <a:lnSpc>
                <a:spcPct val="95000"/>
              </a:lnSpc>
              <a:spcBef>
                <a:spcPts val="0"/>
              </a:spcBef>
              <a:spcAft>
                <a:spcPts val="0"/>
              </a:spcAft>
              <a:buSzPts val="1400"/>
              <a:buChar char="-"/>
            </a:pPr>
            <a:r>
              <a:rPr lang="en" sz="1800"/>
              <a:t>Multiple servers can share the same egress IP, with port slicing ensuring that each server can independently route traffic.</a:t>
            </a:r>
            <a:endParaRPr sz="1800"/>
          </a:p>
          <a:p>
            <a:pPr indent="-317500" lvl="1" marL="914400" marR="0" rtl="0" algn="l">
              <a:lnSpc>
                <a:spcPct val="95000"/>
              </a:lnSpc>
              <a:spcBef>
                <a:spcPts val="0"/>
              </a:spcBef>
              <a:spcAft>
                <a:spcPts val="0"/>
              </a:spcAft>
              <a:buSzPts val="1400"/>
              <a:buChar char="-"/>
            </a:pPr>
            <a:r>
              <a:rPr lang="en" sz="1800"/>
              <a:t>Each server is assigned a range of ports, making it possible to share the same IPv4 address without IP conflicts.</a:t>
            </a:r>
            <a:br>
              <a:rPr lang="en" sz="1800"/>
            </a:br>
            <a:endParaRPr sz="1800"/>
          </a:p>
          <a:p>
            <a:pPr indent="-342900" lvl="0" marL="457200" marR="0" rtl="0" algn="l">
              <a:lnSpc>
                <a:spcPct val="95000"/>
              </a:lnSpc>
              <a:spcBef>
                <a:spcPts val="0"/>
              </a:spcBef>
              <a:spcAft>
                <a:spcPts val="0"/>
              </a:spcAft>
              <a:buSzPts val="1800"/>
              <a:buChar char="-"/>
            </a:pPr>
            <a:r>
              <a:rPr b="1" lang="en"/>
              <a:t>Dynamic Load Balancing</a:t>
            </a:r>
            <a:r>
              <a:rPr lang="en"/>
              <a:t>:</a:t>
            </a:r>
            <a:endParaRPr/>
          </a:p>
          <a:p>
            <a:pPr indent="-317500" lvl="1" marL="914400" marR="0" rtl="0" algn="l">
              <a:lnSpc>
                <a:spcPct val="95000"/>
              </a:lnSpc>
              <a:spcBef>
                <a:spcPts val="0"/>
              </a:spcBef>
              <a:spcAft>
                <a:spcPts val="0"/>
              </a:spcAft>
              <a:buSzPts val="1400"/>
              <a:buChar char="-"/>
            </a:pPr>
            <a:r>
              <a:rPr lang="en" sz="1800"/>
              <a:t>A custom load balancer routes traffic based on the </a:t>
            </a:r>
            <a:r>
              <a:rPr b="1" lang="en" sz="1800"/>
              <a:t>IP:PORT</a:t>
            </a:r>
            <a:r>
              <a:rPr lang="en" sz="1800"/>
              <a:t> combination, ensuring that packets are directed to the correct server.</a:t>
            </a:r>
            <a:endParaRPr sz="1800"/>
          </a:p>
          <a:p>
            <a:pPr indent="-317500" lvl="1" marL="914400" marR="0" rtl="0" algn="l">
              <a:lnSpc>
                <a:spcPct val="95000"/>
              </a:lnSpc>
              <a:spcBef>
                <a:spcPts val="0"/>
              </a:spcBef>
              <a:spcAft>
                <a:spcPts val="0"/>
              </a:spcAft>
              <a:buSzPts val="1400"/>
              <a:buChar char="-"/>
            </a:pPr>
            <a:r>
              <a:rPr lang="en" sz="1800"/>
              <a:t>The load balancer dynamically distributes traffic, preventing overuse of any single server or port range</a:t>
            </a:r>
            <a:endParaRPr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How Soft-Anycast Solves the Egress Challenges</a:t>
            </a:r>
            <a:endParaRPr/>
          </a:p>
        </p:txBody>
      </p:sp>
      <p:sp>
        <p:nvSpPr>
          <p:cNvPr id="112" name="Google Shape;112;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95000"/>
              </a:lnSpc>
              <a:spcBef>
                <a:spcPts val="1200"/>
              </a:spcBef>
              <a:spcAft>
                <a:spcPts val="0"/>
              </a:spcAft>
              <a:buSzPts val="1800"/>
              <a:buChar char="-"/>
            </a:pPr>
            <a:r>
              <a:rPr b="1" lang="en"/>
              <a:t>IPv4 Savings</a:t>
            </a:r>
            <a:r>
              <a:rPr lang="en"/>
              <a:t>:</a:t>
            </a:r>
            <a:br>
              <a:rPr lang="en"/>
            </a:br>
            <a:endParaRPr/>
          </a:p>
          <a:p>
            <a:pPr indent="-317500" lvl="1" marL="914400" marR="0" rtl="0" algn="l">
              <a:lnSpc>
                <a:spcPct val="95000"/>
              </a:lnSpc>
              <a:spcBef>
                <a:spcPts val="0"/>
              </a:spcBef>
              <a:spcAft>
                <a:spcPts val="0"/>
              </a:spcAft>
              <a:buSzPts val="1400"/>
              <a:buChar char="-"/>
            </a:pPr>
            <a:r>
              <a:rPr lang="en" sz="1800"/>
              <a:t>By reusing a single IP across multiple servers, Soft-Anycast reduces the need for unique egress IPs, leading to significant IPv4 savings.</a:t>
            </a:r>
            <a:br>
              <a:rPr lang="en" sz="1800"/>
            </a:br>
            <a:endParaRPr sz="1800"/>
          </a:p>
          <a:p>
            <a:pPr indent="-317500" lvl="1" marL="914400" marR="0" rtl="0" algn="l">
              <a:lnSpc>
                <a:spcPct val="95000"/>
              </a:lnSpc>
              <a:spcBef>
                <a:spcPts val="0"/>
              </a:spcBef>
              <a:spcAft>
                <a:spcPts val="0"/>
              </a:spcAft>
              <a:buSzPts val="1400"/>
              <a:buChar char="-"/>
            </a:pPr>
            <a:r>
              <a:rPr lang="en" sz="1800"/>
              <a:t>Soft-Anycast allows CDNs to continue operating efficiently while alleviating the burden of acquiring and managing a vast number of IPv4 addresses.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